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64" r:id="rId4"/>
    <p:sldId id="258" r:id="rId5"/>
    <p:sldId id="259" r:id="rId6"/>
    <p:sldId id="260" r:id="rId7"/>
    <p:sldId id="261" r:id="rId8"/>
    <p:sldId id="263" r:id="rId9"/>
    <p:sldId id="262"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3" d="100"/>
          <a:sy n="63" d="100"/>
        </p:scale>
        <p:origin x="300"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jpg>
</file>

<file path=ppt/media/image12.jpg>
</file>

<file path=ppt/media/image13.jpg>
</file>

<file path=ppt/media/image14.png>
</file>

<file path=ppt/media/image15.png>
</file>

<file path=ppt/media/image16.jpg>
</file>

<file path=ppt/media/image17.jpg>
</file>

<file path=ppt/media/image18.png>
</file>

<file path=ppt/media/image2.jpg>
</file>

<file path=ppt/media/image3.png>
</file>

<file path=ppt/media/image4.pn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9745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6.jp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7.jp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dirty="0"/>
          </a:p>
        </p:txBody>
      </p:sp>
      <p:sp>
        <p:nvSpPr>
          <p:cNvPr id="4" name="Text 1"/>
          <p:cNvSpPr/>
          <p:nvPr/>
        </p:nvSpPr>
        <p:spPr>
          <a:xfrm>
            <a:off x="136634" y="578803"/>
            <a:ext cx="14378152" cy="833199"/>
          </a:xfrm>
          <a:prstGeom prst="rect">
            <a:avLst/>
          </a:prstGeom>
          <a:noFill/>
          <a:ln/>
        </p:spPr>
        <p:txBody>
          <a:bodyPr wrap="none" rtlCol="0" anchor="t"/>
          <a:lstStyle/>
          <a:p>
            <a:pPr marL="0" indent="0" algn="ctr">
              <a:lnSpc>
                <a:spcPts val="6561"/>
              </a:lnSpc>
              <a:buNone/>
            </a:pPr>
            <a:r>
              <a:rPr lang="en-US" sz="7200" b="1" kern="0" spc="-105" dirty="0">
                <a:solidFill>
                  <a:srgbClr val="000000"/>
                </a:solidFill>
                <a:latin typeface="adonis-web" pitchFamily="34" charset="0"/>
                <a:ea typeface="adonis-web" pitchFamily="34" charset="-122"/>
                <a:cs typeface="adonis-web" pitchFamily="34" charset="-120"/>
              </a:rPr>
              <a:t>Case Study: Zerodha</a:t>
            </a:r>
            <a:endParaRPr lang="en-US" sz="7200" dirty="0"/>
          </a:p>
        </p:txBody>
      </p:sp>
      <p:sp>
        <p:nvSpPr>
          <p:cNvPr id="5" name="Text 2"/>
          <p:cNvSpPr/>
          <p:nvPr/>
        </p:nvSpPr>
        <p:spPr>
          <a:xfrm>
            <a:off x="100724" y="2041595"/>
            <a:ext cx="14378152" cy="1066205"/>
          </a:xfrm>
          <a:prstGeom prst="rect">
            <a:avLst/>
          </a:prstGeom>
          <a:noFill/>
          <a:ln/>
        </p:spPr>
        <p:txBody>
          <a:bodyPr wrap="square" rtlCol="0" anchor="t"/>
          <a:lstStyle/>
          <a:p>
            <a:pPr marL="0" indent="0" algn="ctr">
              <a:lnSpc>
                <a:spcPts val="2799"/>
              </a:lnSpc>
              <a:buNone/>
            </a:pPr>
            <a:r>
              <a:rPr lang="en-US" sz="2800" kern="0" spc="-35" dirty="0">
                <a:solidFill>
                  <a:srgbClr val="272525"/>
                </a:solidFill>
                <a:latin typeface="Source Sans Pro" pitchFamily="34" charset="0"/>
                <a:ea typeface="Source Sans Pro" pitchFamily="34" charset="-122"/>
                <a:cs typeface="Source Sans Pro" pitchFamily="34" charset="-120"/>
              </a:rPr>
              <a:t>Welcome to the case study of Zerodha, a fast-growing online trading platform. </a:t>
            </a:r>
            <a:endParaRPr lang="en-US" sz="2800" dirty="0"/>
          </a:p>
        </p:txBody>
      </p:sp>
      <p:sp>
        <p:nvSpPr>
          <p:cNvPr id="6" name="Shape 3"/>
          <p:cNvSpPr/>
          <p:nvPr/>
        </p:nvSpPr>
        <p:spPr>
          <a:xfrm>
            <a:off x="6319599" y="5178266"/>
            <a:ext cx="355402" cy="355402"/>
          </a:xfrm>
          <a:prstGeom prst="roundRect">
            <a:avLst>
              <a:gd name="adj" fmla="val 25726039"/>
            </a:avLst>
          </a:prstGeom>
          <a:noFill/>
          <a:ln w="7620">
            <a:solidFill>
              <a:srgbClr val="FFFFFF"/>
            </a:solidFill>
            <a:prstDash val="solid"/>
          </a:ln>
        </p:spPr>
        <p:txBody>
          <a:bodyPr/>
          <a:lstStyle/>
          <a:p>
            <a:endParaRPr lang="en-IN"/>
          </a:p>
        </p:txBody>
      </p:sp>
      <p:sp>
        <p:nvSpPr>
          <p:cNvPr id="8" name="Text 4"/>
          <p:cNvSpPr/>
          <p:nvPr/>
        </p:nvSpPr>
        <p:spPr>
          <a:xfrm>
            <a:off x="6786086" y="5161598"/>
            <a:ext cx="2267069" cy="388858"/>
          </a:xfrm>
          <a:prstGeom prst="rect">
            <a:avLst/>
          </a:prstGeom>
          <a:noFill/>
          <a:ln/>
        </p:spPr>
        <p:txBody>
          <a:bodyPr wrap="none" rtlCol="0" anchor="t"/>
          <a:lstStyle/>
          <a:p>
            <a:pPr marL="0" indent="0" algn="l">
              <a:lnSpc>
                <a:spcPts val="3062"/>
              </a:lnSpc>
              <a:buNone/>
            </a:pPr>
            <a:endParaRPr lang="en-US" sz="2187" dirty="0"/>
          </a:p>
        </p:txBody>
      </p:sp>
      <p:pic>
        <p:nvPicPr>
          <p:cNvPr id="9" name="Image 2"/>
          <p:cNvPicPr>
            <a:picLocks noChangeAspect="1"/>
          </p:cNvPicPr>
          <p:nvPr/>
        </p:nvPicPr>
        <p:blipFill>
          <a:blip r:embed="rId4"/>
          <a:srcRect/>
          <a:stretch/>
        </p:blipFill>
        <p:spPr>
          <a:xfrm>
            <a:off x="4546600" y="3300872"/>
            <a:ext cx="5486400" cy="3197993"/>
          </a:xfrm>
          <a:prstGeom prst="rect">
            <a:avLst/>
          </a:prstGeom>
        </p:spPr>
      </p:pic>
      <p:sp>
        <p:nvSpPr>
          <p:cNvPr id="7" name="TextBox 6">
            <a:extLst>
              <a:ext uri="{FF2B5EF4-FFF2-40B4-BE49-F238E27FC236}">
                <a16:creationId xmlns:a16="http://schemas.microsoft.com/office/drawing/2014/main" id="{A35F9BD3-303F-373E-5C6B-FA615BB0D966}"/>
              </a:ext>
            </a:extLst>
          </p:cNvPr>
          <p:cNvSpPr txBox="1"/>
          <p:nvPr/>
        </p:nvSpPr>
        <p:spPr>
          <a:xfrm>
            <a:off x="259430" y="6970762"/>
            <a:ext cx="14132560" cy="523220"/>
          </a:xfrm>
          <a:prstGeom prst="rect">
            <a:avLst/>
          </a:prstGeom>
          <a:noFill/>
        </p:spPr>
        <p:txBody>
          <a:bodyPr wrap="square" rtlCol="0">
            <a:spAutoFit/>
          </a:bodyPr>
          <a:lstStyle/>
          <a:p>
            <a:pPr algn="ctr"/>
            <a:r>
              <a:rPr lang="en-GB" sz="2800" dirty="0"/>
              <a:t>Tagline:- </a:t>
            </a:r>
            <a:r>
              <a:rPr lang="en-GB" dirty="0"/>
              <a:t>   </a:t>
            </a:r>
            <a:r>
              <a:rPr lang="en-GB" sz="2000" b="1" dirty="0"/>
              <a:t>Zerodha</a:t>
            </a:r>
            <a:r>
              <a:rPr lang="en-GB" sz="2000" dirty="0"/>
              <a:t> means </a:t>
            </a:r>
            <a:r>
              <a:rPr lang="en-GB" sz="2000" b="1" dirty="0"/>
              <a:t>No Obstruction</a:t>
            </a:r>
            <a:endParaRPr lang="en-IN" sz="20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8B089790-F4B6-46A7-BB28-7B74A9A9E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4630034" cy="8229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A191B90-62D1-4718-B891-6A3FC82DD6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6" y="0"/>
            <a:ext cx="14630034" cy="822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pic>
        <p:nvPicPr>
          <p:cNvPr id="2" name="Picture 1">
            <a:extLst>
              <a:ext uri="{FF2B5EF4-FFF2-40B4-BE49-F238E27FC236}">
                <a16:creationId xmlns:a16="http://schemas.microsoft.com/office/drawing/2014/main" id="{CE22296A-2504-E30F-0412-928A87916EA4}"/>
              </a:ext>
            </a:extLst>
          </p:cNvPr>
          <p:cNvPicPr>
            <a:picLocks noChangeAspect="1"/>
          </p:cNvPicPr>
          <p:nvPr/>
        </p:nvPicPr>
        <p:blipFill rotWithShape="1">
          <a:blip r:embed="rId2"/>
          <a:srcRect l="46360" r="33195"/>
          <a:stretch/>
        </p:blipFill>
        <p:spPr>
          <a:xfrm>
            <a:off x="-1" y="1"/>
            <a:ext cx="14630399" cy="8229506"/>
          </a:xfrm>
          <a:prstGeom prst="rect">
            <a:avLst/>
          </a:prstGeom>
        </p:spPr>
      </p:pic>
      <p:grpSp>
        <p:nvGrpSpPr>
          <p:cNvPr id="11" name="Group 10">
            <a:extLst>
              <a:ext uri="{FF2B5EF4-FFF2-40B4-BE49-F238E27FC236}">
                <a16:creationId xmlns:a16="http://schemas.microsoft.com/office/drawing/2014/main" id="{63A1050F-42B7-42F4-9436-314DB03DE4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21877" y="-1804"/>
            <a:ext cx="5433461" cy="2796662"/>
            <a:chOff x="6867015" y="-1"/>
            <a:chExt cx="5324985" cy="3251912"/>
          </a:xfrm>
          <a:solidFill>
            <a:schemeClr val="bg1">
              <a:alpha val="30000"/>
            </a:schemeClr>
          </a:solidFill>
        </p:grpSpPr>
        <p:sp>
          <p:nvSpPr>
            <p:cNvPr id="12" name="Freeform: Shape 11">
              <a:extLst>
                <a:ext uri="{FF2B5EF4-FFF2-40B4-BE49-F238E27FC236}">
                  <a16:creationId xmlns:a16="http://schemas.microsoft.com/office/drawing/2014/main" id="{23D407BF-2834-499F-A121-4FF4919FC7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57C515C8-97E1-406F-BA1C-EB6AD75B0D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D8DBBF75-CCF9-41BE-9004-7834D096B2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B3DEBE2A-7C62-4E08-B6AC-3C744D2B27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CB04806E-DE07-4370-8B2D-439E32B3A2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10869930" y="4975572"/>
            <a:ext cx="3770880" cy="3260166"/>
            <a:chOff x="-305" y="-4155"/>
            <a:chExt cx="2514948" cy="2174333"/>
          </a:xfrm>
          <a:solidFill>
            <a:schemeClr val="bg1">
              <a:alpha val="30000"/>
            </a:schemeClr>
          </a:solidFill>
        </p:grpSpPr>
        <p:sp>
          <p:nvSpPr>
            <p:cNvPr id="18" name="Freeform: Shape 17">
              <a:extLst>
                <a:ext uri="{FF2B5EF4-FFF2-40B4-BE49-F238E27FC236}">
                  <a16:creationId xmlns:a16="http://schemas.microsoft.com/office/drawing/2014/main" id="{56D2FDC8-0ECE-4F3D-BC43-B5B225668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2E79AFB9-7B8D-4C53-9DB3-E5AB8D8873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92C94F38-99EB-4C61-AF5E-554B823A5B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1" name="Freeform: Shape 20">
              <a:extLst>
                <a:ext uri="{FF2B5EF4-FFF2-40B4-BE49-F238E27FC236}">
                  <a16:creationId xmlns:a16="http://schemas.microsoft.com/office/drawing/2014/main" id="{58F14535-714F-4FC9-A597-27DDE229DB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 name="TextBox 2">
            <a:extLst>
              <a:ext uri="{FF2B5EF4-FFF2-40B4-BE49-F238E27FC236}">
                <a16:creationId xmlns:a16="http://schemas.microsoft.com/office/drawing/2014/main" id="{8DC26BC0-7D2B-366A-A471-DD15D2EFC9FE}"/>
              </a:ext>
            </a:extLst>
          </p:cNvPr>
          <p:cNvSpPr txBox="1"/>
          <p:nvPr/>
        </p:nvSpPr>
        <p:spPr>
          <a:xfrm>
            <a:off x="3760472" y="2296160"/>
            <a:ext cx="8543288" cy="1569660"/>
          </a:xfrm>
          <a:prstGeom prst="rect">
            <a:avLst/>
          </a:prstGeom>
          <a:noFill/>
        </p:spPr>
        <p:txBody>
          <a:bodyPr wrap="square" rtlCol="0">
            <a:spAutoFit/>
          </a:bodyPr>
          <a:lstStyle/>
          <a:p>
            <a:pPr algn="ctr"/>
            <a:r>
              <a:rPr lang="en-GB" sz="9600" dirty="0">
                <a:latin typeface="Freestyle Script" panose="030804020302050B0404" pitchFamily="66" charset="0"/>
              </a:rPr>
              <a:t>THANK YOU!</a:t>
            </a:r>
            <a:endParaRPr lang="en-IN" sz="9600" dirty="0">
              <a:latin typeface="Freestyle Script" panose="030804020302050B0404" pitchFamily="66" charset="0"/>
            </a:endParaRPr>
          </a:p>
        </p:txBody>
      </p:sp>
      <p:sp>
        <p:nvSpPr>
          <p:cNvPr id="4" name="TextBox 3">
            <a:extLst>
              <a:ext uri="{FF2B5EF4-FFF2-40B4-BE49-F238E27FC236}">
                <a16:creationId xmlns:a16="http://schemas.microsoft.com/office/drawing/2014/main" id="{8B12DDA2-3469-BFAE-A0FD-3C5351736F75}"/>
              </a:ext>
            </a:extLst>
          </p:cNvPr>
          <p:cNvSpPr txBox="1"/>
          <p:nvPr/>
        </p:nvSpPr>
        <p:spPr>
          <a:xfrm>
            <a:off x="772160" y="4866640"/>
            <a:ext cx="5648960" cy="1200329"/>
          </a:xfrm>
          <a:prstGeom prst="rect">
            <a:avLst/>
          </a:prstGeom>
          <a:noFill/>
        </p:spPr>
        <p:txBody>
          <a:bodyPr wrap="square" rtlCol="0">
            <a:spAutoFit/>
          </a:bodyPr>
          <a:lstStyle/>
          <a:p>
            <a:r>
              <a:rPr lang="en-GB" sz="2400" dirty="0"/>
              <a:t>BY:- Mayank Kumar Mishra</a:t>
            </a:r>
          </a:p>
          <a:p>
            <a:r>
              <a:rPr lang="en-GB" sz="2400" dirty="0"/>
              <a:t>REG. NO.:- 219302169</a:t>
            </a:r>
          </a:p>
          <a:p>
            <a:r>
              <a:rPr lang="en-GB" sz="2400" dirty="0"/>
              <a:t>DEPARTMENT:- Information Technology</a:t>
            </a:r>
            <a:endParaRPr lang="en-IN" sz="2400" dirty="0"/>
          </a:p>
        </p:txBody>
      </p:sp>
    </p:spTree>
    <p:extLst>
      <p:ext uri="{BB962C8B-B14F-4D97-AF65-F5344CB8AC3E}">
        <p14:creationId xmlns:p14="http://schemas.microsoft.com/office/powerpoint/2010/main" val="25157713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dirty="0"/>
          </a:p>
        </p:txBody>
      </p:sp>
      <p:sp>
        <p:nvSpPr>
          <p:cNvPr id="4" name="Text 1"/>
          <p:cNvSpPr/>
          <p:nvPr/>
        </p:nvSpPr>
        <p:spPr>
          <a:xfrm>
            <a:off x="4564935" y="1293284"/>
            <a:ext cx="4443889"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History of Zerodha</a:t>
            </a:r>
            <a:endParaRPr lang="en-US" sz="4374" dirty="0"/>
          </a:p>
        </p:txBody>
      </p:sp>
      <p:pic>
        <p:nvPicPr>
          <p:cNvPr id="6" name="Image 1" descr="preencoded.png"/>
          <p:cNvPicPr>
            <a:picLocks noChangeAspect="1"/>
          </p:cNvPicPr>
          <p:nvPr/>
        </p:nvPicPr>
        <p:blipFill>
          <a:blip r:embed="rId4"/>
          <a:stretch>
            <a:fillRect/>
          </a:stretch>
        </p:blipFill>
        <p:spPr>
          <a:xfrm>
            <a:off x="0" y="0"/>
            <a:ext cx="14630400" cy="1333143"/>
          </a:xfrm>
          <a:prstGeom prst="rect">
            <a:avLst/>
          </a:prstGeom>
        </p:spPr>
      </p:pic>
      <p:sp>
        <p:nvSpPr>
          <p:cNvPr id="10" name="TextBox 9">
            <a:extLst>
              <a:ext uri="{FF2B5EF4-FFF2-40B4-BE49-F238E27FC236}">
                <a16:creationId xmlns:a16="http://schemas.microsoft.com/office/drawing/2014/main" id="{85639043-EF8F-13A7-1E3C-3B6863AB74CB}"/>
              </a:ext>
            </a:extLst>
          </p:cNvPr>
          <p:cNvSpPr txBox="1"/>
          <p:nvPr/>
        </p:nvSpPr>
        <p:spPr>
          <a:xfrm>
            <a:off x="640080" y="2943872"/>
            <a:ext cx="13340080" cy="3789948"/>
          </a:xfrm>
          <a:prstGeom prst="rect">
            <a:avLst/>
          </a:prstGeom>
          <a:noFill/>
        </p:spPr>
        <p:txBody>
          <a:bodyPr wrap="square" rtlCol="0">
            <a:spAutoFit/>
          </a:bodyPr>
          <a:lstStyle/>
          <a:p>
            <a:r>
              <a:rPr lang="en-GB" sz="3200" dirty="0"/>
              <a:t>How did it start?</a:t>
            </a:r>
          </a:p>
          <a:p>
            <a:endParaRPr lang="en-GB" sz="3200" dirty="0"/>
          </a:p>
          <a:p>
            <a:pPr marL="342900" indent="-342900">
              <a:lnSpc>
                <a:spcPct val="150000"/>
              </a:lnSpc>
              <a:buFont typeface="Arial" panose="020B0604020202020204" pitchFamily="34" charset="0"/>
              <a:buChar char="•"/>
            </a:pPr>
            <a:r>
              <a:rPr lang="en-GB" sz="2400" dirty="0"/>
              <a:t>Founder Was working at a call centre at night and used to trade in stock market during morning at the age of 17. </a:t>
            </a:r>
          </a:p>
          <a:p>
            <a:pPr marL="342900" indent="-342900">
              <a:lnSpc>
                <a:spcPct val="150000"/>
              </a:lnSpc>
              <a:buFont typeface="Arial" panose="020B0604020202020204" pitchFamily="34" charset="0"/>
              <a:buChar char="•"/>
            </a:pPr>
            <a:r>
              <a:rPr lang="en-GB" sz="2400" dirty="0"/>
              <a:t>Later in 2003 he started working with Reliance money as a sub-broker.</a:t>
            </a:r>
          </a:p>
          <a:p>
            <a:pPr marL="342900" indent="-342900">
              <a:lnSpc>
                <a:spcPct val="150000"/>
              </a:lnSpc>
              <a:buFont typeface="Arial" panose="020B0604020202020204" pitchFamily="34" charset="0"/>
              <a:buChar char="•"/>
            </a:pPr>
            <a:r>
              <a:rPr lang="en-GB" sz="2400" dirty="0"/>
              <a:t>Lost a significant amount of money in global financial crisis in 2008-2009. </a:t>
            </a:r>
          </a:p>
          <a:p>
            <a:pPr marL="342900" indent="-342900">
              <a:lnSpc>
                <a:spcPct val="150000"/>
              </a:lnSpc>
              <a:buFont typeface="Arial" panose="020B0604020202020204" pitchFamily="34" charset="0"/>
              <a:buChar char="•"/>
            </a:pPr>
            <a:r>
              <a:rPr lang="en-GB" sz="2400" dirty="0"/>
              <a:t> While working as a full-time trader for a decade, he faced problems which he then wanted to solve.</a:t>
            </a:r>
            <a:endParaRPr lang="en-IN" sz="2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men smiling&#10;&#10;Description automatically generated">
            <a:extLst>
              <a:ext uri="{FF2B5EF4-FFF2-40B4-BE49-F238E27FC236}">
                <a16:creationId xmlns:a16="http://schemas.microsoft.com/office/drawing/2014/main" id="{3748977E-2F10-C714-0726-6DCF1617C1D8}"/>
              </a:ext>
            </a:extLst>
          </p:cNvPr>
          <p:cNvPicPr>
            <a:picLocks noChangeAspect="1"/>
          </p:cNvPicPr>
          <p:nvPr/>
        </p:nvPicPr>
        <p:blipFill>
          <a:blip r:embed="rId2"/>
          <a:stretch>
            <a:fillRect/>
          </a:stretch>
        </p:blipFill>
        <p:spPr>
          <a:xfrm>
            <a:off x="1828800" y="5445124"/>
            <a:ext cx="6329679" cy="2388235"/>
          </a:xfrm>
          <a:prstGeom prst="rect">
            <a:avLst/>
          </a:prstGeom>
        </p:spPr>
      </p:pic>
      <p:sp>
        <p:nvSpPr>
          <p:cNvPr id="4" name="TextBox 3">
            <a:extLst>
              <a:ext uri="{FF2B5EF4-FFF2-40B4-BE49-F238E27FC236}">
                <a16:creationId xmlns:a16="http://schemas.microsoft.com/office/drawing/2014/main" id="{E66E81ED-E13C-190D-8210-2C253C1C87E5}"/>
              </a:ext>
            </a:extLst>
          </p:cNvPr>
          <p:cNvSpPr txBox="1"/>
          <p:nvPr/>
        </p:nvSpPr>
        <p:spPr>
          <a:xfrm>
            <a:off x="477520" y="487680"/>
            <a:ext cx="10627360" cy="4488280"/>
          </a:xfrm>
          <a:prstGeom prst="rect">
            <a:avLst/>
          </a:prstGeom>
          <a:noFill/>
        </p:spPr>
        <p:txBody>
          <a:bodyPr wrap="square" rtlCol="0">
            <a:spAutoFit/>
          </a:bodyPr>
          <a:lstStyle/>
          <a:p>
            <a:r>
              <a:rPr lang="en-GB" sz="4000" b="1" dirty="0"/>
              <a:t>Brief:-</a:t>
            </a:r>
          </a:p>
          <a:p>
            <a:endParaRPr lang="en-GB" sz="4000" b="1" dirty="0"/>
          </a:p>
          <a:p>
            <a:pPr marL="285750" indent="-285750">
              <a:lnSpc>
                <a:spcPct val="150000"/>
              </a:lnSpc>
              <a:buFont typeface="Arial" panose="020B0604020202020204" pitchFamily="34" charset="0"/>
              <a:buChar char="•"/>
            </a:pPr>
            <a:r>
              <a:rPr lang="en-GB" sz="2800" dirty="0"/>
              <a:t>Founded by Nitin Kamath in 2010 in Bangalore.</a:t>
            </a:r>
          </a:p>
          <a:p>
            <a:pPr marL="285750" indent="-285750">
              <a:lnSpc>
                <a:spcPct val="150000"/>
              </a:lnSpc>
              <a:buFont typeface="Arial" panose="020B0604020202020204" pitchFamily="34" charset="0"/>
              <a:buChar char="•"/>
            </a:pPr>
            <a:r>
              <a:rPr lang="en-GB" sz="2800" dirty="0"/>
              <a:t>Bootstrapped and profitable unicorn in 2020 .</a:t>
            </a:r>
          </a:p>
          <a:p>
            <a:pPr marL="285750" indent="-285750">
              <a:lnSpc>
                <a:spcPct val="150000"/>
              </a:lnSpc>
              <a:buFont typeface="Arial" panose="020B0604020202020204" pitchFamily="34" charset="0"/>
              <a:buChar char="•"/>
            </a:pPr>
            <a:r>
              <a:rPr lang="en-GB" sz="2800" dirty="0"/>
              <a:t>Discount broking firm.</a:t>
            </a:r>
          </a:p>
          <a:p>
            <a:pPr marL="285750" indent="-285750">
              <a:lnSpc>
                <a:spcPct val="150000"/>
              </a:lnSpc>
              <a:buFont typeface="Arial" panose="020B0604020202020204" pitchFamily="34" charset="0"/>
              <a:buChar char="•"/>
            </a:pPr>
            <a:r>
              <a:rPr lang="en-GB" sz="2800" dirty="0"/>
              <a:t>Accounts 15% of the retail trading volume</a:t>
            </a:r>
          </a:p>
          <a:p>
            <a:pPr marL="285750" indent="-285750">
              <a:lnSpc>
                <a:spcPct val="150000"/>
              </a:lnSpc>
              <a:buFont typeface="Arial" panose="020B0604020202020204" pitchFamily="34" charset="0"/>
              <a:buChar char="•"/>
            </a:pPr>
            <a:r>
              <a:rPr lang="en-GB" sz="2800" dirty="0"/>
              <a:t>Employee about 1,100. people with a core team of 6.</a:t>
            </a:r>
            <a:endParaRPr lang="en-IN" sz="2800" dirty="0"/>
          </a:p>
        </p:txBody>
      </p:sp>
      <p:pic>
        <p:nvPicPr>
          <p:cNvPr id="6" name="Picture 5" descr="A group of people standing around a tablet with graphs and coins&#10;&#10;Description automatically generated">
            <a:extLst>
              <a:ext uri="{FF2B5EF4-FFF2-40B4-BE49-F238E27FC236}">
                <a16:creationId xmlns:a16="http://schemas.microsoft.com/office/drawing/2014/main" id="{00303450-997C-D6A8-6608-4FBAFBCF55E5}"/>
              </a:ext>
            </a:extLst>
          </p:cNvPr>
          <p:cNvPicPr>
            <a:picLocks noChangeAspect="1"/>
          </p:cNvPicPr>
          <p:nvPr/>
        </p:nvPicPr>
        <p:blipFill>
          <a:blip r:embed="rId3"/>
          <a:stretch>
            <a:fillRect/>
          </a:stretch>
        </p:blipFill>
        <p:spPr>
          <a:xfrm>
            <a:off x="11104880" y="487679"/>
            <a:ext cx="2621280" cy="2155825"/>
          </a:xfrm>
          <a:prstGeom prst="ellipse">
            <a:avLst/>
          </a:prstGeom>
          <a:ln>
            <a:noFill/>
          </a:ln>
          <a:effectLst>
            <a:softEdge rad="112500"/>
          </a:effectLst>
        </p:spPr>
      </p:pic>
      <p:pic>
        <p:nvPicPr>
          <p:cNvPr id="8" name="Picture 7" descr="A group of men in suits&#10;&#10;Description automatically generated">
            <a:extLst>
              <a:ext uri="{FF2B5EF4-FFF2-40B4-BE49-F238E27FC236}">
                <a16:creationId xmlns:a16="http://schemas.microsoft.com/office/drawing/2014/main" id="{5CFA3DFB-8B91-BEDF-26C4-F5D1F861E717}"/>
              </a:ext>
            </a:extLst>
          </p:cNvPr>
          <p:cNvPicPr>
            <a:picLocks noChangeAspect="1"/>
          </p:cNvPicPr>
          <p:nvPr/>
        </p:nvPicPr>
        <p:blipFill>
          <a:blip r:embed="rId4"/>
          <a:stretch>
            <a:fillRect/>
          </a:stretch>
        </p:blipFill>
        <p:spPr>
          <a:xfrm>
            <a:off x="11125200" y="4391979"/>
            <a:ext cx="2600960" cy="2388236"/>
          </a:xfrm>
          <a:prstGeom prst="rect">
            <a:avLst/>
          </a:prstGeom>
        </p:spPr>
      </p:pic>
      <p:sp>
        <p:nvSpPr>
          <p:cNvPr id="9" name="TextBox 8">
            <a:extLst>
              <a:ext uri="{FF2B5EF4-FFF2-40B4-BE49-F238E27FC236}">
                <a16:creationId xmlns:a16="http://schemas.microsoft.com/office/drawing/2014/main" id="{CA5D8A4E-CCB6-A9DB-EF15-0B0A961A95F2}"/>
              </a:ext>
            </a:extLst>
          </p:cNvPr>
          <p:cNvSpPr txBox="1"/>
          <p:nvPr/>
        </p:nvSpPr>
        <p:spPr>
          <a:xfrm>
            <a:off x="11465560" y="2684144"/>
            <a:ext cx="1899920" cy="677108"/>
          </a:xfrm>
          <a:prstGeom prst="rect">
            <a:avLst/>
          </a:prstGeom>
          <a:noFill/>
        </p:spPr>
        <p:txBody>
          <a:bodyPr wrap="square" rtlCol="0">
            <a:spAutoFit/>
          </a:bodyPr>
          <a:lstStyle/>
          <a:p>
            <a:pPr algn="ctr"/>
            <a:r>
              <a:rPr lang="en-GB" sz="2000" b="1" dirty="0"/>
              <a:t>1$ B</a:t>
            </a:r>
          </a:p>
          <a:p>
            <a:pPr algn="ctr"/>
            <a:r>
              <a:rPr lang="en-GB" dirty="0"/>
              <a:t>Valuation</a:t>
            </a:r>
            <a:endParaRPr lang="en-IN" dirty="0"/>
          </a:p>
        </p:txBody>
      </p:sp>
      <p:sp>
        <p:nvSpPr>
          <p:cNvPr id="10" name="TextBox 9">
            <a:extLst>
              <a:ext uri="{FF2B5EF4-FFF2-40B4-BE49-F238E27FC236}">
                <a16:creationId xmlns:a16="http://schemas.microsoft.com/office/drawing/2014/main" id="{8D697B28-B50D-609F-929F-E8A2CDC73D2A}"/>
              </a:ext>
            </a:extLst>
          </p:cNvPr>
          <p:cNvSpPr txBox="1"/>
          <p:nvPr/>
        </p:nvSpPr>
        <p:spPr>
          <a:xfrm>
            <a:off x="11465560" y="7144291"/>
            <a:ext cx="1920240" cy="646331"/>
          </a:xfrm>
          <a:prstGeom prst="rect">
            <a:avLst/>
          </a:prstGeom>
          <a:noFill/>
        </p:spPr>
        <p:txBody>
          <a:bodyPr wrap="square" rtlCol="0">
            <a:spAutoFit/>
          </a:bodyPr>
          <a:lstStyle/>
          <a:p>
            <a:pPr algn="ctr"/>
            <a:r>
              <a:rPr lang="en-GB" b="1" dirty="0"/>
              <a:t>1,100</a:t>
            </a:r>
          </a:p>
          <a:p>
            <a:pPr algn="ctr"/>
            <a:r>
              <a:rPr lang="en-GB" dirty="0"/>
              <a:t>Team</a:t>
            </a:r>
            <a:endParaRPr lang="en-IN" dirty="0"/>
          </a:p>
        </p:txBody>
      </p:sp>
    </p:spTree>
    <p:extLst>
      <p:ext uri="{BB962C8B-B14F-4D97-AF65-F5344CB8AC3E}">
        <p14:creationId xmlns:p14="http://schemas.microsoft.com/office/powerpoint/2010/main" val="35085076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016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dirty="0"/>
          </a:p>
        </p:txBody>
      </p:sp>
      <p:sp>
        <p:nvSpPr>
          <p:cNvPr id="4" name="Text 1"/>
          <p:cNvSpPr/>
          <p:nvPr/>
        </p:nvSpPr>
        <p:spPr>
          <a:xfrm>
            <a:off x="1887933" y="4597080"/>
            <a:ext cx="7359491" cy="694373"/>
          </a:xfrm>
          <a:prstGeom prst="rect">
            <a:avLst/>
          </a:prstGeom>
          <a:noFill/>
          <a:ln/>
        </p:spPr>
        <p:txBody>
          <a:bodyPr wrap="none" rtlCol="0" anchor="t"/>
          <a:lstStyle/>
          <a:p>
            <a:pPr marL="0" indent="0">
              <a:lnSpc>
                <a:spcPts val="5468"/>
              </a:lnSpc>
              <a:buNone/>
            </a:pPr>
            <a:endParaRPr lang="en-US" sz="4374" dirty="0"/>
          </a:p>
        </p:txBody>
      </p:sp>
      <p:sp>
        <p:nvSpPr>
          <p:cNvPr id="5" name="Text 2"/>
          <p:cNvSpPr/>
          <p:nvPr/>
        </p:nvSpPr>
        <p:spPr>
          <a:xfrm>
            <a:off x="833199" y="2055258"/>
            <a:ext cx="13329841" cy="1663302"/>
          </a:xfrm>
          <a:prstGeom prst="rect">
            <a:avLst/>
          </a:prstGeom>
          <a:noFill/>
          <a:ln/>
        </p:spPr>
        <p:txBody>
          <a:bodyPr wrap="square" rtlCol="0" anchor="t"/>
          <a:lstStyle/>
          <a:p>
            <a:pPr marL="0" indent="0">
              <a:lnSpc>
                <a:spcPts val="2799"/>
              </a:lnSpc>
              <a:buNone/>
            </a:pPr>
            <a:r>
              <a:rPr lang="en-US" sz="2800" kern="0" spc="-35" dirty="0">
                <a:solidFill>
                  <a:srgbClr val="272525"/>
                </a:solidFill>
                <a:latin typeface="Source Sans Pro" pitchFamily="34" charset="0"/>
                <a:ea typeface="Source Sans Pro" pitchFamily="34" charset="-122"/>
                <a:cs typeface="Source Sans Pro" pitchFamily="34" charset="-120"/>
              </a:rPr>
              <a:t>With over 4 million registered users, Zerodha has witnessed exponential growth in recent years. Its user base has been increasing at an average rate of 300,000 users per year, making it a dominant force in the online trading industry.</a:t>
            </a:r>
            <a:endParaRPr lang="en-US" sz="2800" dirty="0"/>
          </a:p>
        </p:txBody>
      </p:sp>
      <p:pic>
        <p:nvPicPr>
          <p:cNvPr id="6" name="Image 1" descr="preencoded.png"/>
          <p:cNvPicPr>
            <a:picLocks noChangeAspect="1"/>
          </p:cNvPicPr>
          <p:nvPr/>
        </p:nvPicPr>
        <p:blipFill>
          <a:blip r:embed="rId4"/>
          <a:stretch>
            <a:fillRect/>
          </a:stretch>
        </p:blipFill>
        <p:spPr>
          <a:xfrm>
            <a:off x="0" y="0"/>
            <a:ext cx="14630400" cy="1663302"/>
          </a:xfrm>
          <a:prstGeom prst="rect">
            <a:avLst/>
          </a:prstGeom>
        </p:spPr>
      </p:pic>
      <p:sp>
        <p:nvSpPr>
          <p:cNvPr id="9" name="TextBox 8">
            <a:extLst>
              <a:ext uri="{FF2B5EF4-FFF2-40B4-BE49-F238E27FC236}">
                <a16:creationId xmlns:a16="http://schemas.microsoft.com/office/drawing/2014/main" id="{7B5E7707-37B2-8729-79BF-E80F0283588A}"/>
              </a:ext>
            </a:extLst>
          </p:cNvPr>
          <p:cNvSpPr txBox="1"/>
          <p:nvPr/>
        </p:nvSpPr>
        <p:spPr>
          <a:xfrm>
            <a:off x="0" y="477520"/>
            <a:ext cx="14630399" cy="984885"/>
          </a:xfrm>
          <a:prstGeom prst="rect">
            <a:avLst/>
          </a:prstGeom>
          <a:noFill/>
        </p:spPr>
        <p:txBody>
          <a:bodyPr wrap="square" rtlCol="0">
            <a:spAutoFit/>
          </a:bodyPr>
          <a:lstStyle/>
          <a:p>
            <a:pPr algn="ctr"/>
            <a:r>
              <a:rPr lang="en-US" sz="4000" b="1" kern="0" spc="-87" dirty="0">
                <a:solidFill>
                  <a:srgbClr val="000000"/>
                </a:solidFill>
                <a:latin typeface="adonis-web" pitchFamily="34" charset="0"/>
                <a:ea typeface="adonis-web" pitchFamily="34" charset="-122"/>
                <a:cs typeface="adonis-web" pitchFamily="34" charset="-120"/>
              </a:rPr>
              <a:t>User Statistics and Growth Rate</a:t>
            </a:r>
            <a:endParaRPr lang="en-US" sz="4000" dirty="0"/>
          </a:p>
          <a:p>
            <a:endParaRPr lang="en-IN" dirty="0"/>
          </a:p>
        </p:txBody>
      </p:sp>
      <p:sp>
        <p:nvSpPr>
          <p:cNvPr id="10" name="TextBox 9">
            <a:extLst>
              <a:ext uri="{FF2B5EF4-FFF2-40B4-BE49-F238E27FC236}">
                <a16:creationId xmlns:a16="http://schemas.microsoft.com/office/drawing/2014/main" id="{D18E7260-2C87-C515-C933-9711FDE4533A}"/>
              </a:ext>
            </a:extLst>
          </p:cNvPr>
          <p:cNvSpPr txBox="1"/>
          <p:nvPr/>
        </p:nvSpPr>
        <p:spPr>
          <a:xfrm>
            <a:off x="365839" y="3887968"/>
            <a:ext cx="6847761" cy="584775"/>
          </a:xfrm>
          <a:prstGeom prst="rect">
            <a:avLst/>
          </a:prstGeom>
          <a:noFill/>
        </p:spPr>
        <p:txBody>
          <a:bodyPr wrap="square" rtlCol="0">
            <a:spAutoFit/>
          </a:bodyPr>
          <a:lstStyle/>
          <a:p>
            <a:r>
              <a:rPr lang="en-GB" sz="3200" b="1" u="sng" dirty="0">
                <a:solidFill>
                  <a:schemeClr val="accent2">
                    <a:lumMod val="50000"/>
                  </a:schemeClr>
                </a:solidFill>
              </a:rPr>
              <a:t>Let's talk numbers (Revenue Model) :-</a:t>
            </a:r>
          </a:p>
        </p:txBody>
      </p:sp>
      <p:sp>
        <p:nvSpPr>
          <p:cNvPr id="11" name="TextBox 10">
            <a:extLst>
              <a:ext uri="{FF2B5EF4-FFF2-40B4-BE49-F238E27FC236}">
                <a16:creationId xmlns:a16="http://schemas.microsoft.com/office/drawing/2014/main" id="{A57241FF-B6F2-E3A4-A277-18128B15DF0E}"/>
              </a:ext>
            </a:extLst>
          </p:cNvPr>
          <p:cNvSpPr txBox="1"/>
          <p:nvPr/>
        </p:nvSpPr>
        <p:spPr>
          <a:xfrm>
            <a:off x="558801" y="4944266"/>
            <a:ext cx="11795759" cy="2677656"/>
          </a:xfrm>
          <a:prstGeom prst="rect">
            <a:avLst/>
          </a:prstGeom>
          <a:noFill/>
        </p:spPr>
        <p:txBody>
          <a:bodyPr wrap="square" rtlCol="0">
            <a:spAutoFit/>
          </a:bodyPr>
          <a:lstStyle/>
          <a:p>
            <a:r>
              <a:rPr lang="en-GB" sz="2400" b="1" dirty="0"/>
              <a:t>FY (2021)-</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Revenue Rs. 850 Crores </a:t>
            </a:r>
          </a:p>
          <a:p>
            <a:pPr marL="285750" indent="-285750">
              <a:buFont typeface="Arial" panose="020B0604020202020204" pitchFamily="34" charset="0"/>
              <a:buChar char="•"/>
            </a:pPr>
            <a:r>
              <a:rPr lang="en-GB" sz="2400" dirty="0"/>
              <a:t>Net Profit Rs. 350 Crores</a:t>
            </a:r>
          </a:p>
          <a:p>
            <a:r>
              <a:rPr lang="en-GB" sz="2400" dirty="0"/>
              <a:t>(total client base increase is 40x to 2.8 million over past 5 years)</a:t>
            </a:r>
          </a:p>
          <a:p>
            <a:pPr marL="285750" indent="-285750">
              <a:buFont typeface="Arial" panose="020B0604020202020204" pitchFamily="34" charset="0"/>
              <a:buChar char="•"/>
            </a:pPr>
            <a:r>
              <a:rPr lang="en-GB" sz="2400" dirty="0"/>
              <a:t>Nearly 30% increase of users during Covid-19 around 300,000 users per month since March </a:t>
            </a:r>
          </a:p>
          <a:p>
            <a:pPr marL="285750" indent="-285750">
              <a:buFont typeface="Arial" panose="020B0604020202020204" pitchFamily="34" charset="0"/>
              <a:buChar char="•"/>
            </a:pPr>
            <a:r>
              <a:rPr lang="en-GB" sz="2400" dirty="0"/>
              <a:t>According to NSE, Zerodha's daily turnover is Rs. 2000/- Crore</a:t>
            </a:r>
            <a:endParaRPr lang="en-IN" sz="2400" dirty="0"/>
          </a:p>
        </p:txBody>
      </p:sp>
      <p:pic>
        <p:nvPicPr>
          <p:cNvPr id="17" name="Picture 16" descr="A black silhouette of a person with a plus sign&#10;&#10;Description automatically generated">
            <a:extLst>
              <a:ext uri="{FF2B5EF4-FFF2-40B4-BE49-F238E27FC236}">
                <a16:creationId xmlns:a16="http://schemas.microsoft.com/office/drawing/2014/main" id="{5A476EB0-8E61-47B4-B272-452947B21643}"/>
              </a:ext>
            </a:extLst>
          </p:cNvPr>
          <p:cNvPicPr>
            <a:picLocks noChangeAspect="1"/>
          </p:cNvPicPr>
          <p:nvPr/>
        </p:nvPicPr>
        <p:blipFill>
          <a:blip r:embed="rId5"/>
          <a:stretch>
            <a:fillRect/>
          </a:stretch>
        </p:blipFill>
        <p:spPr>
          <a:xfrm>
            <a:off x="12354560" y="3720307"/>
            <a:ext cx="1553567" cy="1606008"/>
          </a:xfrm>
          <a:prstGeom prst="ellipse">
            <a:avLst/>
          </a:prstGeom>
          <a:ln>
            <a:noFill/>
          </a:ln>
          <a:effectLst>
            <a:softEdge rad="112500"/>
          </a:effectLst>
        </p:spPr>
      </p:pic>
      <p:pic>
        <p:nvPicPr>
          <p:cNvPr id="19" name="Picture 18" descr="A group of people in a circle&#10;&#10;Description automatically generated">
            <a:extLst>
              <a:ext uri="{FF2B5EF4-FFF2-40B4-BE49-F238E27FC236}">
                <a16:creationId xmlns:a16="http://schemas.microsoft.com/office/drawing/2014/main" id="{963B91B9-8508-93B0-D6AD-130DD3D3F1C9}"/>
              </a:ext>
            </a:extLst>
          </p:cNvPr>
          <p:cNvPicPr>
            <a:picLocks noChangeAspect="1"/>
          </p:cNvPicPr>
          <p:nvPr/>
        </p:nvPicPr>
        <p:blipFill>
          <a:blip r:embed="rId6"/>
          <a:stretch>
            <a:fillRect/>
          </a:stretch>
        </p:blipFill>
        <p:spPr>
          <a:xfrm>
            <a:off x="9133756" y="3887968"/>
            <a:ext cx="1962150" cy="1551467"/>
          </a:xfrm>
          <a:prstGeom prst="ellipse">
            <a:avLst/>
          </a:prstGeom>
          <a:ln>
            <a:noFill/>
          </a:ln>
          <a:effectLst>
            <a:softEdge rad="112500"/>
          </a:effectLst>
        </p:spPr>
      </p:pic>
      <p:sp>
        <p:nvSpPr>
          <p:cNvPr id="20" name="TextBox 19">
            <a:extLst>
              <a:ext uri="{FF2B5EF4-FFF2-40B4-BE49-F238E27FC236}">
                <a16:creationId xmlns:a16="http://schemas.microsoft.com/office/drawing/2014/main" id="{96C701DE-8A7C-6F0D-66D1-CF03C757CE5B}"/>
              </a:ext>
            </a:extLst>
          </p:cNvPr>
          <p:cNvSpPr txBox="1"/>
          <p:nvPr/>
        </p:nvSpPr>
        <p:spPr>
          <a:xfrm>
            <a:off x="9374461" y="5420109"/>
            <a:ext cx="1480739" cy="646331"/>
          </a:xfrm>
          <a:prstGeom prst="rect">
            <a:avLst/>
          </a:prstGeom>
          <a:noFill/>
        </p:spPr>
        <p:txBody>
          <a:bodyPr wrap="square" rtlCol="0">
            <a:spAutoFit/>
          </a:bodyPr>
          <a:lstStyle/>
          <a:p>
            <a:pPr algn="ctr"/>
            <a:r>
              <a:rPr lang="en-GB" b="1" dirty="0"/>
              <a:t>2.8 M</a:t>
            </a:r>
          </a:p>
          <a:p>
            <a:pPr algn="ctr"/>
            <a:r>
              <a:rPr lang="en-GB" dirty="0"/>
              <a:t>Clients</a:t>
            </a:r>
          </a:p>
        </p:txBody>
      </p:sp>
      <p:sp>
        <p:nvSpPr>
          <p:cNvPr id="21" name="TextBox 20">
            <a:extLst>
              <a:ext uri="{FF2B5EF4-FFF2-40B4-BE49-F238E27FC236}">
                <a16:creationId xmlns:a16="http://schemas.microsoft.com/office/drawing/2014/main" id="{88E61560-8B0B-5B0A-E4E5-BBC51E7E3721}"/>
              </a:ext>
            </a:extLst>
          </p:cNvPr>
          <p:cNvSpPr txBox="1"/>
          <p:nvPr/>
        </p:nvSpPr>
        <p:spPr>
          <a:xfrm>
            <a:off x="12467689" y="5439435"/>
            <a:ext cx="1675487" cy="646331"/>
          </a:xfrm>
          <a:prstGeom prst="rect">
            <a:avLst/>
          </a:prstGeom>
          <a:noFill/>
        </p:spPr>
        <p:txBody>
          <a:bodyPr wrap="square" rtlCol="0">
            <a:spAutoFit/>
          </a:bodyPr>
          <a:lstStyle/>
          <a:p>
            <a:pPr algn="ctr"/>
            <a:r>
              <a:rPr lang="en-GB" b="1" dirty="0"/>
              <a:t>300K</a:t>
            </a:r>
          </a:p>
          <a:p>
            <a:r>
              <a:rPr lang="en-GB" dirty="0"/>
              <a:t>User adds/</a:t>
            </a:r>
            <a:r>
              <a:rPr lang="en-GB" dirty="0" err="1"/>
              <a:t>mth</a:t>
            </a:r>
            <a:endParaRPr lang="en-GB"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016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3545741" y="846058"/>
            <a:ext cx="7538680" cy="694373"/>
          </a:xfrm>
          <a:prstGeom prst="rect">
            <a:avLst/>
          </a:prstGeom>
          <a:noFill/>
          <a:ln/>
        </p:spPr>
        <p:txBody>
          <a:bodyPr wrap="none" rtlCol="0" anchor="t"/>
          <a:lstStyle/>
          <a:p>
            <a:pPr marL="0" indent="0" algn="ctr">
              <a:lnSpc>
                <a:spcPts val="5468"/>
              </a:lnSpc>
              <a:buNone/>
            </a:pPr>
            <a:r>
              <a:rPr lang="en-US" sz="5400" b="1" kern="0" spc="-87" dirty="0">
                <a:solidFill>
                  <a:srgbClr val="000000"/>
                </a:solidFill>
                <a:latin typeface="adonis-web" pitchFamily="34" charset="0"/>
                <a:ea typeface="adonis-web" pitchFamily="34" charset="-122"/>
                <a:cs typeface="adonis-web" pitchFamily="34" charset="-120"/>
              </a:rPr>
              <a:t>Competitors in the Market</a:t>
            </a:r>
            <a:endParaRPr lang="en-US" sz="5400" dirty="0"/>
          </a:p>
        </p:txBody>
      </p:sp>
      <p:sp>
        <p:nvSpPr>
          <p:cNvPr id="5" name="Shape 2"/>
          <p:cNvSpPr/>
          <p:nvPr/>
        </p:nvSpPr>
        <p:spPr>
          <a:xfrm>
            <a:off x="2113836" y="2386488"/>
            <a:ext cx="3163014" cy="5304631"/>
          </a:xfrm>
          <a:prstGeom prst="roundRect">
            <a:avLst>
              <a:gd name="adj" fmla="val 3161"/>
            </a:avLst>
          </a:prstGeom>
          <a:solidFill>
            <a:srgbClr val="F0D4F7"/>
          </a:solidFill>
          <a:ln w="13811">
            <a:solidFill>
              <a:srgbClr val="E1A9EF"/>
            </a:solidFill>
            <a:prstDash val="solid"/>
          </a:ln>
        </p:spPr>
        <p:txBody>
          <a:bodyPr/>
          <a:lstStyle/>
          <a:p>
            <a:endParaRPr lang="en-IN" dirty="0"/>
          </a:p>
        </p:txBody>
      </p:sp>
      <p:sp>
        <p:nvSpPr>
          <p:cNvPr id="6" name="Text 3"/>
          <p:cNvSpPr/>
          <p:nvPr/>
        </p:nvSpPr>
        <p:spPr>
          <a:xfrm>
            <a:off x="2296478" y="2835673"/>
            <a:ext cx="2221944" cy="347186"/>
          </a:xfrm>
          <a:prstGeom prst="rect">
            <a:avLst/>
          </a:prstGeom>
          <a:noFill/>
          <a:ln/>
        </p:spPr>
        <p:txBody>
          <a:bodyPr wrap="none" rtlCol="0" anchor="t"/>
          <a:lstStyle/>
          <a:p>
            <a:pPr marL="0" indent="0">
              <a:lnSpc>
                <a:spcPts val="2734"/>
              </a:lnSpc>
              <a:buNone/>
            </a:pPr>
            <a:r>
              <a:rPr lang="en-US" sz="2187" b="1" dirty="0">
                <a:solidFill>
                  <a:schemeClr val="accent5">
                    <a:lumMod val="75000"/>
                  </a:schemeClr>
                </a:solidFill>
              </a:rPr>
              <a:t>UPSTOX</a:t>
            </a:r>
          </a:p>
        </p:txBody>
      </p:sp>
      <p:sp>
        <p:nvSpPr>
          <p:cNvPr id="7" name="Text 4"/>
          <p:cNvSpPr/>
          <p:nvPr/>
        </p:nvSpPr>
        <p:spPr>
          <a:xfrm>
            <a:off x="2349817" y="3908779"/>
            <a:ext cx="2691051" cy="284321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UPSTOX  is a well-established brokerage firm with a large market share. However, Zerodha's competitive pricing and innovative platform have allowed it to gain significant ground in the market.</a:t>
            </a:r>
            <a:endParaRPr lang="en-US" sz="1750" dirty="0"/>
          </a:p>
        </p:txBody>
      </p:sp>
      <p:sp>
        <p:nvSpPr>
          <p:cNvPr id="8" name="Shape 5"/>
          <p:cNvSpPr/>
          <p:nvPr/>
        </p:nvSpPr>
        <p:spPr>
          <a:xfrm>
            <a:off x="5733574" y="2386489"/>
            <a:ext cx="3163014" cy="5304630"/>
          </a:xfrm>
          <a:prstGeom prst="roundRect">
            <a:avLst>
              <a:gd name="adj" fmla="val 3161"/>
            </a:avLst>
          </a:prstGeom>
          <a:solidFill>
            <a:srgbClr val="F0D4F7"/>
          </a:solidFill>
          <a:ln w="13811">
            <a:solidFill>
              <a:srgbClr val="E1A9EF"/>
            </a:solidFill>
            <a:prstDash val="solid"/>
          </a:ln>
        </p:spPr>
        <p:txBody>
          <a:bodyPr/>
          <a:lstStyle/>
          <a:p>
            <a:endParaRPr lang="en-IN"/>
          </a:p>
        </p:txBody>
      </p:sp>
      <p:sp>
        <p:nvSpPr>
          <p:cNvPr id="9" name="Text 6"/>
          <p:cNvSpPr/>
          <p:nvPr/>
        </p:nvSpPr>
        <p:spPr>
          <a:xfrm>
            <a:off x="5969556" y="2622471"/>
            <a:ext cx="2221944" cy="347186"/>
          </a:xfrm>
          <a:prstGeom prst="rect">
            <a:avLst/>
          </a:prstGeom>
          <a:noFill/>
          <a:ln/>
        </p:spPr>
        <p:txBody>
          <a:bodyPr wrap="none" rtlCol="0" anchor="t"/>
          <a:lstStyle/>
          <a:p>
            <a:pPr marL="0" indent="0">
              <a:lnSpc>
                <a:spcPts val="2734"/>
              </a:lnSpc>
              <a:buNone/>
            </a:pPr>
            <a:r>
              <a:rPr lang="en-US" sz="2187" b="1" kern="0" spc="-44" dirty="0">
                <a:solidFill>
                  <a:schemeClr val="accent5">
                    <a:lumMod val="75000"/>
                  </a:schemeClr>
                </a:solidFill>
                <a:latin typeface="adonis-web" pitchFamily="34" charset="0"/>
                <a:ea typeface="adonis-web" pitchFamily="34" charset="-122"/>
              </a:rPr>
              <a:t>Groww</a:t>
            </a:r>
          </a:p>
          <a:p>
            <a:pPr marL="0" indent="0">
              <a:lnSpc>
                <a:spcPts val="2734"/>
              </a:lnSpc>
              <a:buNone/>
            </a:pPr>
            <a:endParaRPr lang="en-US" sz="2187" dirty="0"/>
          </a:p>
        </p:txBody>
      </p:sp>
      <p:sp>
        <p:nvSpPr>
          <p:cNvPr id="10" name="Text 7"/>
          <p:cNvSpPr/>
          <p:nvPr/>
        </p:nvSpPr>
        <p:spPr>
          <a:xfrm>
            <a:off x="6045160" y="3908780"/>
            <a:ext cx="2691051" cy="284321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Groww is known for its advanced trading tools and research resources. While Zerodha may face competition in terms of features, its user-friendly interface and low-cost structure give it a distinctive edge.</a:t>
            </a:r>
            <a:endParaRPr lang="en-US" sz="1750" dirty="0"/>
          </a:p>
        </p:txBody>
      </p:sp>
      <p:sp>
        <p:nvSpPr>
          <p:cNvPr id="11" name="Shape 8"/>
          <p:cNvSpPr/>
          <p:nvPr/>
        </p:nvSpPr>
        <p:spPr>
          <a:xfrm>
            <a:off x="9353312" y="2386488"/>
            <a:ext cx="3163014" cy="5304629"/>
          </a:xfrm>
          <a:prstGeom prst="roundRect">
            <a:avLst>
              <a:gd name="adj" fmla="val 3161"/>
            </a:avLst>
          </a:prstGeom>
          <a:solidFill>
            <a:srgbClr val="F0D4F7"/>
          </a:solidFill>
          <a:ln w="13811">
            <a:solidFill>
              <a:srgbClr val="E1A9EF"/>
            </a:solidFill>
            <a:prstDash val="solid"/>
          </a:ln>
        </p:spPr>
        <p:txBody>
          <a:bodyPr/>
          <a:lstStyle/>
          <a:p>
            <a:endParaRPr lang="en-IN" dirty="0"/>
          </a:p>
        </p:txBody>
      </p:sp>
      <p:sp>
        <p:nvSpPr>
          <p:cNvPr id="12" name="Text 9"/>
          <p:cNvSpPr/>
          <p:nvPr/>
        </p:nvSpPr>
        <p:spPr>
          <a:xfrm>
            <a:off x="9354741" y="2622471"/>
            <a:ext cx="2221944" cy="347186"/>
          </a:xfrm>
          <a:prstGeom prst="rect">
            <a:avLst/>
          </a:prstGeom>
          <a:noFill/>
          <a:ln/>
        </p:spPr>
        <p:txBody>
          <a:bodyPr wrap="none" rtlCol="0" anchor="t"/>
          <a:lstStyle/>
          <a:p>
            <a:pPr marL="0" indent="0">
              <a:lnSpc>
                <a:spcPts val="2734"/>
              </a:lnSpc>
              <a:buNone/>
            </a:pPr>
            <a:r>
              <a:rPr lang="en-US" sz="2187" b="1" kern="0" spc="-44" dirty="0">
                <a:solidFill>
                  <a:schemeClr val="accent5">
                    <a:lumMod val="75000"/>
                  </a:schemeClr>
                </a:solidFill>
                <a:latin typeface="adonis-web" pitchFamily="34" charset="0"/>
                <a:ea typeface="adonis-web" pitchFamily="34" charset="-122"/>
              </a:rPr>
              <a:t>HDFC</a:t>
            </a:r>
            <a:endParaRPr lang="en-US" sz="2187" dirty="0">
              <a:solidFill>
                <a:schemeClr val="accent5">
                  <a:lumMod val="75000"/>
                </a:schemeClr>
              </a:solidFill>
            </a:endParaRPr>
          </a:p>
        </p:txBody>
      </p:sp>
      <p:sp>
        <p:nvSpPr>
          <p:cNvPr id="13" name="Text 10"/>
          <p:cNvSpPr/>
          <p:nvPr/>
        </p:nvSpPr>
        <p:spPr>
          <a:xfrm>
            <a:off x="9456341" y="3553379"/>
            <a:ext cx="2691051" cy="3554016"/>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HDFC is a traditional brokerage firm that offers personalized services. Zerodha's focus on technology-driven solutions positions it as a disruptive player, appealing to a younger demographic seeking convenience and cost-effectiveness.</a:t>
            </a:r>
            <a:endParaRPr lang="en-US" sz="1750" dirty="0"/>
          </a:p>
        </p:txBody>
      </p:sp>
      <p:pic>
        <p:nvPicPr>
          <p:cNvPr id="16" name="Picture 15" descr="A red and blue logo&#10;&#10;Description automatically generated">
            <a:extLst>
              <a:ext uri="{FF2B5EF4-FFF2-40B4-BE49-F238E27FC236}">
                <a16:creationId xmlns:a16="http://schemas.microsoft.com/office/drawing/2014/main" id="{A5BF748B-733F-6C9D-7AED-DC46142092B4}"/>
              </a:ext>
            </a:extLst>
          </p:cNvPr>
          <p:cNvPicPr>
            <a:picLocks noChangeAspect="1"/>
          </p:cNvPicPr>
          <p:nvPr/>
        </p:nvPicPr>
        <p:blipFill>
          <a:blip r:embed="rId4"/>
          <a:stretch>
            <a:fillRect/>
          </a:stretch>
        </p:blipFill>
        <p:spPr>
          <a:xfrm>
            <a:off x="10714672" y="2436732"/>
            <a:ext cx="1724025" cy="1149350"/>
          </a:xfrm>
          <a:prstGeom prst="rect">
            <a:avLst/>
          </a:prstGeom>
        </p:spPr>
      </p:pic>
      <p:pic>
        <p:nvPicPr>
          <p:cNvPr id="18" name="Picture 17" descr="A logo with a blue background&#10;&#10;Description automatically generated">
            <a:extLst>
              <a:ext uri="{FF2B5EF4-FFF2-40B4-BE49-F238E27FC236}">
                <a16:creationId xmlns:a16="http://schemas.microsoft.com/office/drawing/2014/main" id="{05112303-97A3-7660-06C9-99E5082BE87C}"/>
              </a:ext>
            </a:extLst>
          </p:cNvPr>
          <p:cNvPicPr>
            <a:picLocks noChangeAspect="1"/>
          </p:cNvPicPr>
          <p:nvPr/>
        </p:nvPicPr>
        <p:blipFill>
          <a:blip r:embed="rId5"/>
          <a:stretch>
            <a:fillRect/>
          </a:stretch>
        </p:blipFill>
        <p:spPr>
          <a:xfrm>
            <a:off x="3855483" y="2483959"/>
            <a:ext cx="1306950" cy="1306950"/>
          </a:xfrm>
          <a:prstGeom prst="rect">
            <a:avLst/>
          </a:prstGeom>
        </p:spPr>
      </p:pic>
      <p:pic>
        <p:nvPicPr>
          <p:cNvPr id="22" name="Picture 21" descr="A logo with a circle and a blue circle&#10;&#10;Description automatically generated">
            <a:extLst>
              <a:ext uri="{FF2B5EF4-FFF2-40B4-BE49-F238E27FC236}">
                <a16:creationId xmlns:a16="http://schemas.microsoft.com/office/drawing/2014/main" id="{D80B2976-0A22-048F-2967-9E461EF5D45B}"/>
              </a:ext>
            </a:extLst>
          </p:cNvPr>
          <p:cNvPicPr>
            <a:picLocks noChangeAspect="1"/>
          </p:cNvPicPr>
          <p:nvPr/>
        </p:nvPicPr>
        <p:blipFill>
          <a:blip r:embed="rId6"/>
          <a:stretch>
            <a:fillRect/>
          </a:stretch>
        </p:blipFill>
        <p:spPr>
          <a:xfrm>
            <a:off x="7211445" y="2535319"/>
            <a:ext cx="1685143" cy="94789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433"/>
          </a:xfrm>
          <a:prstGeom prst="rect">
            <a:avLst/>
          </a:prstGeom>
          <a:solidFill>
            <a:srgbClr val="FFFFFF">
              <a:alpha val="75000"/>
            </a:srgbClr>
          </a:solidFill>
          <a:ln w="13216">
            <a:solidFill>
              <a:srgbClr val="FFFFFF">
                <a:alpha val="64000"/>
              </a:srgbClr>
            </a:solidFill>
            <a:prstDash val="solid"/>
          </a:ln>
        </p:spPr>
        <p:txBody>
          <a:bodyPr/>
          <a:lstStyle/>
          <a:p>
            <a:endParaRPr lang="en-IN"/>
          </a:p>
        </p:txBody>
      </p:sp>
      <p:sp>
        <p:nvSpPr>
          <p:cNvPr id="4" name="Text 1"/>
          <p:cNvSpPr/>
          <p:nvPr/>
        </p:nvSpPr>
        <p:spPr>
          <a:xfrm>
            <a:off x="2584966" y="1851541"/>
            <a:ext cx="8760143" cy="661154"/>
          </a:xfrm>
          <a:prstGeom prst="rect">
            <a:avLst/>
          </a:prstGeom>
          <a:noFill/>
          <a:ln/>
        </p:spPr>
        <p:txBody>
          <a:bodyPr wrap="none" rtlCol="0" anchor="t"/>
          <a:lstStyle/>
          <a:p>
            <a:pPr marL="0" indent="0">
              <a:lnSpc>
                <a:spcPts val="5207"/>
              </a:lnSpc>
              <a:buNone/>
            </a:pPr>
            <a:r>
              <a:rPr lang="en-US" sz="4166" b="1" kern="0" spc="-83" dirty="0">
                <a:solidFill>
                  <a:srgbClr val="000000"/>
                </a:solidFill>
                <a:latin typeface="adonis-web" pitchFamily="34" charset="0"/>
                <a:ea typeface="adonis-web" pitchFamily="34" charset="-122"/>
                <a:cs typeface="adonis-web" pitchFamily="34" charset="-120"/>
              </a:rPr>
              <a:t>Pros of Zerodha's Website and Company</a:t>
            </a:r>
            <a:endParaRPr lang="en-US" sz="4166" dirty="0"/>
          </a:p>
        </p:txBody>
      </p:sp>
      <p:sp>
        <p:nvSpPr>
          <p:cNvPr id="5" name="Shape 2"/>
          <p:cNvSpPr/>
          <p:nvPr/>
        </p:nvSpPr>
        <p:spPr>
          <a:xfrm>
            <a:off x="2584966" y="2995374"/>
            <a:ext cx="476131" cy="476131"/>
          </a:xfrm>
          <a:prstGeom prst="roundRect">
            <a:avLst>
              <a:gd name="adj" fmla="val 20000"/>
            </a:avLst>
          </a:prstGeom>
          <a:solidFill>
            <a:srgbClr val="F0D4F7"/>
          </a:solidFill>
          <a:ln w="13216">
            <a:solidFill>
              <a:srgbClr val="E1A9EF"/>
            </a:solidFill>
            <a:prstDash val="solid"/>
          </a:ln>
        </p:spPr>
        <p:txBody>
          <a:bodyPr/>
          <a:lstStyle/>
          <a:p>
            <a:endParaRPr lang="en-IN"/>
          </a:p>
        </p:txBody>
      </p:sp>
      <p:sp>
        <p:nvSpPr>
          <p:cNvPr id="6" name="Text 3"/>
          <p:cNvSpPr/>
          <p:nvPr/>
        </p:nvSpPr>
        <p:spPr>
          <a:xfrm>
            <a:off x="2734747" y="3035022"/>
            <a:ext cx="176570" cy="396716"/>
          </a:xfrm>
          <a:prstGeom prst="rect">
            <a:avLst/>
          </a:prstGeom>
          <a:noFill/>
          <a:ln/>
        </p:spPr>
        <p:txBody>
          <a:bodyPr wrap="none" rtlCol="0" anchor="t"/>
          <a:lstStyle/>
          <a:p>
            <a:pPr marL="0" indent="0" algn="ctr">
              <a:lnSpc>
                <a:spcPts val="3124"/>
              </a:lnSpc>
              <a:buNone/>
            </a:pPr>
            <a:r>
              <a:rPr lang="en-US" sz="2499" b="1" kern="0" spc="-50" dirty="0">
                <a:solidFill>
                  <a:srgbClr val="272525"/>
                </a:solidFill>
                <a:latin typeface="adonis-web" pitchFamily="34" charset="0"/>
                <a:ea typeface="adonis-web" pitchFamily="34" charset="-122"/>
                <a:cs typeface="adonis-web" pitchFamily="34" charset="-120"/>
              </a:rPr>
              <a:t>1</a:t>
            </a:r>
            <a:endParaRPr lang="en-US" sz="2499" dirty="0"/>
          </a:p>
        </p:txBody>
      </p:sp>
      <p:sp>
        <p:nvSpPr>
          <p:cNvPr id="7" name="Text 4"/>
          <p:cNvSpPr/>
          <p:nvPr/>
        </p:nvSpPr>
        <p:spPr>
          <a:xfrm>
            <a:off x="3272671" y="3068122"/>
            <a:ext cx="2887623" cy="330637"/>
          </a:xfrm>
          <a:prstGeom prst="rect">
            <a:avLst/>
          </a:prstGeom>
          <a:noFill/>
          <a:ln/>
        </p:spPr>
        <p:txBody>
          <a:bodyPr wrap="none" rtlCol="0" anchor="t"/>
          <a:lstStyle/>
          <a:p>
            <a:pPr marL="0" indent="0">
              <a:lnSpc>
                <a:spcPts val="2604"/>
              </a:lnSpc>
              <a:buNone/>
            </a:pPr>
            <a:r>
              <a:rPr lang="en-US" sz="2083" b="1" kern="0" spc="-42" dirty="0">
                <a:solidFill>
                  <a:srgbClr val="272525"/>
                </a:solidFill>
                <a:latin typeface="adonis-web" pitchFamily="34" charset="0"/>
                <a:ea typeface="adonis-web" pitchFamily="34" charset="-122"/>
                <a:cs typeface="adonis-web" pitchFamily="34" charset="-120"/>
              </a:rPr>
              <a:t>Sleek and Intuitive Design</a:t>
            </a:r>
            <a:endParaRPr lang="en-US" sz="2083" dirty="0"/>
          </a:p>
        </p:txBody>
      </p:sp>
      <p:sp>
        <p:nvSpPr>
          <p:cNvPr id="8" name="Text 5"/>
          <p:cNvSpPr/>
          <p:nvPr/>
        </p:nvSpPr>
        <p:spPr>
          <a:xfrm>
            <a:off x="3272671" y="3610332"/>
            <a:ext cx="3936802" cy="1015484"/>
          </a:xfrm>
          <a:prstGeom prst="rect">
            <a:avLst/>
          </a:prstGeom>
          <a:noFill/>
          <a:ln/>
        </p:spPr>
        <p:txBody>
          <a:bodyPr wrap="square" rtlCol="0" anchor="t"/>
          <a:lstStyle/>
          <a:p>
            <a:pPr marL="0" indent="0">
              <a:lnSpc>
                <a:spcPts val="2666"/>
              </a:lnSpc>
              <a:buNone/>
            </a:pPr>
            <a:r>
              <a:rPr lang="en-US" sz="1666" kern="0" spc="-33" dirty="0">
                <a:solidFill>
                  <a:srgbClr val="272525"/>
                </a:solidFill>
                <a:latin typeface="Source Sans Pro" pitchFamily="34" charset="0"/>
                <a:ea typeface="Source Sans Pro" pitchFamily="34" charset="-122"/>
                <a:cs typeface="Source Sans Pro" pitchFamily="34" charset="-120"/>
              </a:rPr>
              <a:t>Zerodha's website boasts a modern and user-friendly interface, allowing traders to navigate effortlessly and execute trades seamlessly.</a:t>
            </a:r>
            <a:endParaRPr lang="en-US" sz="1666" dirty="0"/>
          </a:p>
        </p:txBody>
      </p:sp>
      <p:sp>
        <p:nvSpPr>
          <p:cNvPr id="9" name="Shape 6"/>
          <p:cNvSpPr/>
          <p:nvPr/>
        </p:nvSpPr>
        <p:spPr>
          <a:xfrm>
            <a:off x="7421047" y="2995374"/>
            <a:ext cx="476131" cy="476131"/>
          </a:xfrm>
          <a:prstGeom prst="roundRect">
            <a:avLst>
              <a:gd name="adj" fmla="val 20000"/>
            </a:avLst>
          </a:prstGeom>
          <a:solidFill>
            <a:srgbClr val="F0D4F7"/>
          </a:solidFill>
          <a:ln w="13216">
            <a:solidFill>
              <a:srgbClr val="E1A9EF"/>
            </a:solidFill>
            <a:prstDash val="solid"/>
          </a:ln>
        </p:spPr>
        <p:txBody>
          <a:bodyPr/>
          <a:lstStyle/>
          <a:p>
            <a:endParaRPr lang="en-IN"/>
          </a:p>
        </p:txBody>
      </p:sp>
      <p:sp>
        <p:nvSpPr>
          <p:cNvPr id="10" name="Text 7"/>
          <p:cNvSpPr/>
          <p:nvPr/>
        </p:nvSpPr>
        <p:spPr>
          <a:xfrm>
            <a:off x="7570827" y="3035022"/>
            <a:ext cx="176570" cy="396716"/>
          </a:xfrm>
          <a:prstGeom prst="rect">
            <a:avLst/>
          </a:prstGeom>
          <a:noFill/>
          <a:ln/>
        </p:spPr>
        <p:txBody>
          <a:bodyPr wrap="none" rtlCol="0" anchor="t"/>
          <a:lstStyle/>
          <a:p>
            <a:pPr marL="0" indent="0" algn="ctr">
              <a:lnSpc>
                <a:spcPts val="3124"/>
              </a:lnSpc>
              <a:buNone/>
            </a:pPr>
            <a:r>
              <a:rPr lang="en-US" sz="2499" b="1" kern="0" spc="-50" dirty="0">
                <a:solidFill>
                  <a:srgbClr val="272525"/>
                </a:solidFill>
                <a:latin typeface="adonis-web" pitchFamily="34" charset="0"/>
                <a:ea typeface="adonis-web" pitchFamily="34" charset="-122"/>
                <a:cs typeface="adonis-web" pitchFamily="34" charset="-120"/>
              </a:rPr>
              <a:t>2</a:t>
            </a:r>
            <a:endParaRPr lang="en-US" sz="2499" dirty="0"/>
          </a:p>
        </p:txBody>
      </p:sp>
      <p:sp>
        <p:nvSpPr>
          <p:cNvPr id="11" name="Text 8"/>
          <p:cNvSpPr/>
          <p:nvPr/>
        </p:nvSpPr>
        <p:spPr>
          <a:xfrm>
            <a:off x="8108752" y="3068122"/>
            <a:ext cx="3053001" cy="330637"/>
          </a:xfrm>
          <a:prstGeom prst="rect">
            <a:avLst/>
          </a:prstGeom>
          <a:noFill/>
          <a:ln/>
        </p:spPr>
        <p:txBody>
          <a:bodyPr wrap="none" rtlCol="0" anchor="t"/>
          <a:lstStyle/>
          <a:p>
            <a:pPr marL="0" indent="0">
              <a:lnSpc>
                <a:spcPts val="2604"/>
              </a:lnSpc>
              <a:buNone/>
            </a:pPr>
            <a:r>
              <a:rPr lang="en-US" sz="2083" b="1" kern="0" spc="-42" dirty="0">
                <a:solidFill>
                  <a:srgbClr val="272525"/>
                </a:solidFill>
                <a:latin typeface="adonis-web" pitchFamily="34" charset="0"/>
                <a:ea typeface="adonis-web" pitchFamily="34" charset="-122"/>
                <a:cs typeface="adonis-web" pitchFamily="34" charset="-120"/>
              </a:rPr>
              <a:t>Accessible Knowledge Base</a:t>
            </a:r>
            <a:endParaRPr lang="en-US" sz="2083" dirty="0"/>
          </a:p>
        </p:txBody>
      </p:sp>
      <p:sp>
        <p:nvSpPr>
          <p:cNvPr id="12" name="Text 9"/>
          <p:cNvSpPr/>
          <p:nvPr/>
        </p:nvSpPr>
        <p:spPr>
          <a:xfrm>
            <a:off x="8108752" y="3610332"/>
            <a:ext cx="3936802" cy="1353979"/>
          </a:xfrm>
          <a:prstGeom prst="rect">
            <a:avLst/>
          </a:prstGeom>
          <a:noFill/>
          <a:ln/>
        </p:spPr>
        <p:txBody>
          <a:bodyPr wrap="square" rtlCol="0" anchor="t"/>
          <a:lstStyle/>
          <a:p>
            <a:pPr marL="0" indent="0">
              <a:lnSpc>
                <a:spcPts val="2666"/>
              </a:lnSpc>
              <a:buNone/>
            </a:pPr>
            <a:r>
              <a:rPr lang="en-US" sz="1666" kern="0" spc="-33" dirty="0">
                <a:solidFill>
                  <a:srgbClr val="272525"/>
                </a:solidFill>
                <a:latin typeface="Source Sans Pro" pitchFamily="34" charset="0"/>
                <a:ea typeface="Source Sans Pro" pitchFamily="34" charset="-122"/>
                <a:cs typeface="Source Sans Pro" pitchFamily="34" charset="-120"/>
              </a:rPr>
              <a:t>Zerodha provides an extensive library of educational resources, empowering traders with the knowledge they need to make informed decisions.</a:t>
            </a:r>
            <a:endParaRPr lang="en-US" sz="1666" dirty="0"/>
          </a:p>
        </p:txBody>
      </p:sp>
      <p:sp>
        <p:nvSpPr>
          <p:cNvPr id="13" name="Shape 10"/>
          <p:cNvSpPr/>
          <p:nvPr/>
        </p:nvSpPr>
        <p:spPr>
          <a:xfrm>
            <a:off x="2584966" y="5341144"/>
            <a:ext cx="476131" cy="476131"/>
          </a:xfrm>
          <a:prstGeom prst="roundRect">
            <a:avLst>
              <a:gd name="adj" fmla="val 20000"/>
            </a:avLst>
          </a:prstGeom>
          <a:solidFill>
            <a:srgbClr val="F0D4F7"/>
          </a:solidFill>
          <a:ln w="13216">
            <a:solidFill>
              <a:srgbClr val="E1A9EF"/>
            </a:solidFill>
            <a:prstDash val="solid"/>
          </a:ln>
        </p:spPr>
        <p:txBody>
          <a:bodyPr/>
          <a:lstStyle/>
          <a:p>
            <a:endParaRPr lang="en-IN"/>
          </a:p>
        </p:txBody>
      </p:sp>
      <p:sp>
        <p:nvSpPr>
          <p:cNvPr id="14" name="Text 11"/>
          <p:cNvSpPr/>
          <p:nvPr/>
        </p:nvSpPr>
        <p:spPr>
          <a:xfrm>
            <a:off x="2734747" y="5380792"/>
            <a:ext cx="176570" cy="396716"/>
          </a:xfrm>
          <a:prstGeom prst="rect">
            <a:avLst/>
          </a:prstGeom>
          <a:noFill/>
          <a:ln/>
        </p:spPr>
        <p:txBody>
          <a:bodyPr wrap="none" rtlCol="0" anchor="t"/>
          <a:lstStyle/>
          <a:p>
            <a:pPr marL="0" indent="0" algn="ctr">
              <a:lnSpc>
                <a:spcPts val="3124"/>
              </a:lnSpc>
              <a:buNone/>
            </a:pPr>
            <a:r>
              <a:rPr lang="en-US" sz="2499" b="1" kern="0" spc="-50" dirty="0">
                <a:solidFill>
                  <a:srgbClr val="272525"/>
                </a:solidFill>
                <a:latin typeface="adonis-web" pitchFamily="34" charset="0"/>
                <a:ea typeface="adonis-web" pitchFamily="34" charset="-122"/>
                <a:cs typeface="adonis-web" pitchFamily="34" charset="-120"/>
              </a:rPr>
              <a:t>3</a:t>
            </a:r>
            <a:endParaRPr lang="en-US" sz="2499" dirty="0"/>
          </a:p>
        </p:txBody>
      </p:sp>
      <p:sp>
        <p:nvSpPr>
          <p:cNvPr id="15" name="Text 12"/>
          <p:cNvSpPr/>
          <p:nvPr/>
        </p:nvSpPr>
        <p:spPr>
          <a:xfrm>
            <a:off x="3272671" y="5413891"/>
            <a:ext cx="3321368" cy="330637"/>
          </a:xfrm>
          <a:prstGeom prst="rect">
            <a:avLst/>
          </a:prstGeom>
          <a:noFill/>
          <a:ln/>
        </p:spPr>
        <p:txBody>
          <a:bodyPr wrap="none" rtlCol="0" anchor="t"/>
          <a:lstStyle/>
          <a:p>
            <a:pPr marL="0" indent="0">
              <a:lnSpc>
                <a:spcPts val="2604"/>
              </a:lnSpc>
              <a:buNone/>
            </a:pPr>
            <a:r>
              <a:rPr lang="en-US" sz="2083" b="1" kern="0" spc="-42" dirty="0">
                <a:solidFill>
                  <a:srgbClr val="272525"/>
                </a:solidFill>
                <a:latin typeface="adonis-web" pitchFamily="34" charset="0"/>
                <a:ea typeface="adonis-web" pitchFamily="34" charset="-122"/>
                <a:cs typeface="adonis-web" pitchFamily="34" charset="-120"/>
              </a:rPr>
              <a:t>Transparent Pricing Structure</a:t>
            </a:r>
            <a:endParaRPr lang="en-US" sz="2083" dirty="0"/>
          </a:p>
        </p:txBody>
      </p:sp>
      <p:sp>
        <p:nvSpPr>
          <p:cNvPr id="16" name="Text 13"/>
          <p:cNvSpPr/>
          <p:nvPr/>
        </p:nvSpPr>
        <p:spPr>
          <a:xfrm>
            <a:off x="3272671" y="5956102"/>
            <a:ext cx="3936802" cy="1692473"/>
          </a:xfrm>
          <a:prstGeom prst="rect">
            <a:avLst/>
          </a:prstGeom>
          <a:noFill/>
          <a:ln/>
        </p:spPr>
        <p:txBody>
          <a:bodyPr wrap="square" rtlCol="0" anchor="t"/>
          <a:lstStyle/>
          <a:p>
            <a:pPr marL="0" indent="0">
              <a:lnSpc>
                <a:spcPts val="2666"/>
              </a:lnSpc>
              <a:buNone/>
            </a:pPr>
            <a:r>
              <a:rPr lang="en-US" sz="1666" kern="0" spc="-33" dirty="0">
                <a:solidFill>
                  <a:srgbClr val="272525"/>
                </a:solidFill>
                <a:latin typeface="Source Sans Pro" pitchFamily="34" charset="0"/>
                <a:ea typeface="Source Sans Pro" pitchFamily="34" charset="-122"/>
                <a:cs typeface="Source Sans Pro" pitchFamily="34" charset="-120"/>
              </a:rPr>
              <a:t>Zerodha's straightforward pricing model eliminates hidden fees and ensures that traders have a clear understanding of their costs, enabling them to optimize their trading strategies.</a:t>
            </a:r>
            <a:endParaRPr lang="en-US" sz="1666" dirty="0"/>
          </a:p>
        </p:txBody>
      </p:sp>
      <p:sp>
        <p:nvSpPr>
          <p:cNvPr id="17" name="Shape 14"/>
          <p:cNvSpPr/>
          <p:nvPr/>
        </p:nvSpPr>
        <p:spPr>
          <a:xfrm>
            <a:off x="7421047" y="5341144"/>
            <a:ext cx="476131" cy="476131"/>
          </a:xfrm>
          <a:prstGeom prst="roundRect">
            <a:avLst>
              <a:gd name="adj" fmla="val 20000"/>
            </a:avLst>
          </a:prstGeom>
          <a:solidFill>
            <a:srgbClr val="F0D4F7"/>
          </a:solidFill>
          <a:ln w="13216">
            <a:solidFill>
              <a:srgbClr val="E1A9EF"/>
            </a:solidFill>
            <a:prstDash val="solid"/>
          </a:ln>
        </p:spPr>
        <p:txBody>
          <a:bodyPr/>
          <a:lstStyle/>
          <a:p>
            <a:endParaRPr lang="en-IN"/>
          </a:p>
        </p:txBody>
      </p:sp>
      <p:sp>
        <p:nvSpPr>
          <p:cNvPr id="18" name="Text 15"/>
          <p:cNvSpPr/>
          <p:nvPr/>
        </p:nvSpPr>
        <p:spPr>
          <a:xfrm>
            <a:off x="7570827" y="5380792"/>
            <a:ext cx="176570" cy="396716"/>
          </a:xfrm>
          <a:prstGeom prst="rect">
            <a:avLst/>
          </a:prstGeom>
          <a:noFill/>
          <a:ln/>
        </p:spPr>
        <p:txBody>
          <a:bodyPr wrap="none" rtlCol="0" anchor="t"/>
          <a:lstStyle/>
          <a:p>
            <a:pPr marL="0" indent="0" algn="ctr">
              <a:lnSpc>
                <a:spcPts val="3124"/>
              </a:lnSpc>
              <a:buNone/>
            </a:pPr>
            <a:r>
              <a:rPr lang="en-US" sz="2499" b="1" kern="0" spc="-50" dirty="0">
                <a:solidFill>
                  <a:srgbClr val="272525"/>
                </a:solidFill>
                <a:latin typeface="adonis-web" pitchFamily="34" charset="0"/>
                <a:ea typeface="adonis-web" pitchFamily="34" charset="-122"/>
                <a:cs typeface="adonis-web" pitchFamily="34" charset="-120"/>
              </a:rPr>
              <a:t>4</a:t>
            </a:r>
            <a:endParaRPr lang="en-US" sz="2499" dirty="0"/>
          </a:p>
        </p:txBody>
      </p:sp>
      <p:sp>
        <p:nvSpPr>
          <p:cNvPr id="19" name="Text 16"/>
          <p:cNvSpPr/>
          <p:nvPr/>
        </p:nvSpPr>
        <p:spPr>
          <a:xfrm>
            <a:off x="8108752" y="5413891"/>
            <a:ext cx="2170271" cy="330637"/>
          </a:xfrm>
          <a:prstGeom prst="rect">
            <a:avLst/>
          </a:prstGeom>
          <a:noFill/>
          <a:ln/>
        </p:spPr>
        <p:txBody>
          <a:bodyPr wrap="none" rtlCol="0" anchor="t"/>
          <a:lstStyle/>
          <a:p>
            <a:pPr marL="0" indent="0">
              <a:lnSpc>
                <a:spcPts val="2604"/>
              </a:lnSpc>
              <a:buNone/>
            </a:pPr>
            <a:r>
              <a:rPr lang="en-US" sz="2083" b="1" kern="0" spc="-42" dirty="0">
                <a:solidFill>
                  <a:srgbClr val="272525"/>
                </a:solidFill>
                <a:latin typeface="adonis-web" pitchFamily="34" charset="0"/>
                <a:ea typeface="adonis-web" pitchFamily="34" charset="-122"/>
                <a:cs typeface="adonis-web" pitchFamily="34" charset="-120"/>
              </a:rPr>
              <a:t>Innovative Features</a:t>
            </a:r>
            <a:endParaRPr lang="en-US" sz="2083" dirty="0"/>
          </a:p>
        </p:txBody>
      </p:sp>
      <p:sp>
        <p:nvSpPr>
          <p:cNvPr id="20" name="Text 17"/>
          <p:cNvSpPr/>
          <p:nvPr/>
        </p:nvSpPr>
        <p:spPr>
          <a:xfrm>
            <a:off x="8108752" y="5956102"/>
            <a:ext cx="3936802" cy="1353979"/>
          </a:xfrm>
          <a:prstGeom prst="rect">
            <a:avLst/>
          </a:prstGeom>
          <a:noFill/>
          <a:ln/>
        </p:spPr>
        <p:txBody>
          <a:bodyPr wrap="square" rtlCol="0" anchor="t"/>
          <a:lstStyle/>
          <a:p>
            <a:pPr marL="0" indent="0">
              <a:lnSpc>
                <a:spcPts val="2666"/>
              </a:lnSpc>
              <a:buNone/>
            </a:pPr>
            <a:r>
              <a:rPr lang="en-US" sz="1666" kern="0" spc="-33" dirty="0">
                <a:solidFill>
                  <a:srgbClr val="272525"/>
                </a:solidFill>
                <a:latin typeface="Source Sans Pro" pitchFamily="34" charset="0"/>
                <a:ea typeface="Source Sans Pro" pitchFamily="34" charset="-122"/>
                <a:cs typeface="Source Sans Pro" pitchFamily="34" charset="-120"/>
              </a:rPr>
              <a:t>Zerodha continually introduces innovative features, such as advanced charting tools and algorithmic trading options, to enhance the trading experience for its users.</a:t>
            </a:r>
            <a:endParaRPr lang="en-US" sz="1666" dirty="0"/>
          </a:p>
        </p:txBody>
      </p:sp>
      <p:pic>
        <p:nvPicPr>
          <p:cNvPr id="21" name="Image 1" descr="preencoded.png"/>
          <p:cNvPicPr>
            <a:picLocks noChangeAspect="1"/>
          </p:cNvPicPr>
          <p:nvPr/>
        </p:nvPicPr>
        <p:blipFill>
          <a:blip r:embed="rId4"/>
          <a:stretch>
            <a:fillRect/>
          </a:stretch>
        </p:blipFill>
        <p:spPr>
          <a:xfrm>
            <a:off x="0" y="0"/>
            <a:ext cx="14630400" cy="126968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txBody>
          <a:bodyPr/>
          <a:lstStyle/>
          <a:p>
            <a:endParaRPr lang="en-IN"/>
          </a:p>
        </p:txBody>
      </p:sp>
      <p:sp>
        <p:nvSpPr>
          <p:cNvPr id="6" name="Text 2"/>
          <p:cNvSpPr/>
          <p:nvPr/>
        </p:nvSpPr>
        <p:spPr>
          <a:xfrm>
            <a:off x="2348389" y="1596152"/>
            <a:ext cx="9357836" cy="694373"/>
          </a:xfrm>
          <a:prstGeom prst="rect">
            <a:avLst/>
          </a:prstGeom>
          <a:noFill/>
          <a:ln/>
        </p:spPr>
        <p:txBody>
          <a:bodyPr wrap="none" rtlCol="0" anchor="t"/>
          <a:lstStyle/>
          <a:p>
            <a:pPr marL="0" indent="0">
              <a:lnSpc>
                <a:spcPts val="5468"/>
              </a:lnSpc>
              <a:buNone/>
            </a:pPr>
            <a:r>
              <a:rPr lang="en-US" sz="4374" b="1" kern="0" spc="-87" dirty="0">
                <a:solidFill>
                  <a:srgbClr val="000000"/>
                </a:solidFill>
                <a:latin typeface="adonis-web" pitchFamily="34" charset="0"/>
                <a:ea typeface="adonis-web" pitchFamily="34" charset="-122"/>
                <a:cs typeface="adonis-web" pitchFamily="34" charset="-120"/>
              </a:rPr>
              <a:t>Cons of Zerodha's Website and Company</a:t>
            </a:r>
            <a:endParaRPr lang="en-US" sz="4374" dirty="0"/>
          </a:p>
        </p:txBody>
      </p:sp>
      <p:sp>
        <p:nvSpPr>
          <p:cNvPr id="7" name="Shape 3"/>
          <p:cNvSpPr/>
          <p:nvPr/>
        </p:nvSpPr>
        <p:spPr>
          <a:xfrm>
            <a:off x="2348389" y="2797373"/>
            <a:ext cx="499943" cy="499943"/>
          </a:xfrm>
          <a:prstGeom prst="roundRect">
            <a:avLst>
              <a:gd name="adj" fmla="val 20000"/>
            </a:avLst>
          </a:prstGeom>
          <a:solidFill>
            <a:srgbClr val="F0D4F7"/>
          </a:solidFill>
          <a:ln w="13811">
            <a:solidFill>
              <a:srgbClr val="E1A9EF"/>
            </a:solidFill>
            <a:prstDash val="solid"/>
          </a:ln>
        </p:spPr>
        <p:txBody>
          <a:bodyPr/>
          <a:lstStyle/>
          <a:p>
            <a:endParaRPr lang="en-IN"/>
          </a:p>
        </p:txBody>
      </p:sp>
      <p:sp>
        <p:nvSpPr>
          <p:cNvPr id="8" name="Text 4"/>
          <p:cNvSpPr/>
          <p:nvPr/>
        </p:nvSpPr>
        <p:spPr>
          <a:xfrm>
            <a:off x="2506385" y="283904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1</a:t>
            </a:r>
            <a:endParaRPr lang="en-US" sz="2624" dirty="0"/>
          </a:p>
        </p:txBody>
      </p:sp>
      <p:sp>
        <p:nvSpPr>
          <p:cNvPr id="9" name="Text 5"/>
          <p:cNvSpPr/>
          <p:nvPr/>
        </p:nvSpPr>
        <p:spPr>
          <a:xfrm>
            <a:off x="3070503" y="2873693"/>
            <a:ext cx="2440900" cy="694373"/>
          </a:xfrm>
          <a:prstGeom prst="rect">
            <a:avLst/>
          </a:prstGeom>
          <a:noFill/>
          <a:ln/>
        </p:spPr>
        <p:txBody>
          <a:bodyPr wrap="squar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Limited Offline Support</a:t>
            </a:r>
            <a:endParaRPr lang="en-US" sz="2187" dirty="0"/>
          </a:p>
        </p:txBody>
      </p:sp>
      <p:sp>
        <p:nvSpPr>
          <p:cNvPr id="10" name="Text 6"/>
          <p:cNvSpPr/>
          <p:nvPr/>
        </p:nvSpPr>
        <p:spPr>
          <a:xfrm>
            <a:off x="3070503" y="3790236"/>
            <a:ext cx="2440900" cy="2487811"/>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Being primarily an online platform, Zerodha's customer support is predominantly online, which may pose a challenge for users who prefer direct assistance.</a:t>
            </a:r>
            <a:endParaRPr lang="en-US" sz="1750" dirty="0"/>
          </a:p>
        </p:txBody>
      </p:sp>
      <p:sp>
        <p:nvSpPr>
          <p:cNvPr id="11" name="Shape 7"/>
          <p:cNvSpPr/>
          <p:nvPr/>
        </p:nvSpPr>
        <p:spPr>
          <a:xfrm>
            <a:off x="5733574" y="2797373"/>
            <a:ext cx="499943" cy="499943"/>
          </a:xfrm>
          <a:prstGeom prst="roundRect">
            <a:avLst>
              <a:gd name="adj" fmla="val 20000"/>
            </a:avLst>
          </a:prstGeom>
          <a:solidFill>
            <a:srgbClr val="F0D4F7"/>
          </a:solidFill>
          <a:ln w="13811">
            <a:solidFill>
              <a:srgbClr val="E1A9EF"/>
            </a:solidFill>
            <a:prstDash val="solid"/>
          </a:ln>
        </p:spPr>
        <p:txBody>
          <a:bodyPr/>
          <a:lstStyle/>
          <a:p>
            <a:endParaRPr lang="en-IN"/>
          </a:p>
        </p:txBody>
      </p:sp>
      <p:sp>
        <p:nvSpPr>
          <p:cNvPr id="12" name="Text 8"/>
          <p:cNvSpPr/>
          <p:nvPr/>
        </p:nvSpPr>
        <p:spPr>
          <a:xfrm>
            <a:off x="5891570" y="283904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3" name="Text 9"/>
          <p:cNvSpPr/>
          <p:nvPr/>
        </p:nvSpPr>
        <p:spPr>
          <a:xfrm>
            <a:off x="6455688" y="2873693"/>
            <a:ext cx="2440900" cy="694373"/>
          </a:xfrm>
          <a:prstGeom prst="rect">
            <a:avLst/>
          </a:prstGeom>
          <a:noFill/>
          <a:ln/>
        </p:spPr>
        <p:txBody>
          <a:bodyPr wrap="squar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Learning Curve for Novice Traders</a:t>
            </a:r>
            <a:endParaRPr lang="en-US" sz="2187" dirty="0"/>
          </a:p>
        </p:txBody>
      </p:sp>
      <p:sp>
        <p:nvSpPr>
          <p:cNvPr id="14" name="Text 10"/>
          <p:cNvSpPr/>
          <p:nvPr/>
        </p:nvSpPr>
        <p:spPr>
          <a:xfrm>
            <a:off x="6455688" y="3790236"/>
            <a:ext cx="2440900" cy="284321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Zerodha's advanced trading tools and features may require a learning curve for inexperienced traders, although the platform does offer educational resources to aid their development.</a:t>
            </a:r>
            <a:endParaRPr lang="en-US" sz="1750" dirty="0"/>
          </a:p>
        </p:txBody>
      </p:sp>
      <p:sp>
        <p:nvSpPr>
          <p:cNvPr id="15" name="Shape 11"/>
          <p:cNvSpPr/>
          <p:nvPr/>
        </p:nvSpPr>
        <p:spPr>
          <a:xfrm>
            <a:off x="9118759" y="2797373"/>
            <a:ext cx="499943" cy="499943"/>
          </a:xfrm>
          <a:prstGeom prst="roundRect">
            <a:avLst>
              <a:gd name="adj" fmla="val 20000"/>
            </a:avLst>
          </a:prstGeom>
          <a:solidFill>
            <a:srgbClr val="F0D4F7"/>
          </a:solidFill>
          <a:ln w="13811">
            <a:solidFill>
              <a:srgbClr val="E1A9EF"/>
            </a:solidFill>
            <a:prstDash val="solid"/>
          </a:ln>
        </p:spPr>
        <p:txBody>
          <a:bodyPr/>
          <a:lstStyle/>
          <a:p>
            <a:endParaRPr lang="en-IN"/>
          </a:p>
        </p:txBody>
      </p:sp>
      <p:sp>
        <p:nvSpPr>
          <p:cNvPr id="16" name="Text 12"/>
          <p:cNvSpPr/>
          <p:nvPr/>
        </p:nvSpPr>
        <p:spPr>
          <a:xfrm>
            <a:off x="9276755" y="283904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7" name="Text 13"/>
          <p:cNvSpPr/>
          <p:nvPr/>
        </p:nvSpPr>
        <p:spPr>
          <a:xfrm>
            <a:off x="9840873" y="2873693"/>
            <a:ext cx="2438162" cy="347186"/>
          </a:xfrm>
          <a:prstGeom prst="rect">
            <a:avLst/>
          </a:prstGeom>
          <a:noFill/>
          <a:ln/>
        </p:spPr>
        <p:txBody>
          <a:bodyPr wrap="none" rtlCol="0" anchor="t"/>
          <a:lstStyle/>
          <a:p>
            <a:pPr marL="0" indent="0">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Market Volatility Risk</a:t>
            </a:r>
            <a:endParaRPr lang="en-US" sz="2187" dirty="0"/>
          </a:p>
        </p:txBody>
      </p:sp>
      <p:sp>
        <p:nvSpPr>
          <p:cNvPr id="18" name="Text 14"/>
          <p:cNvSpPr/>
          <p:nvPr/>
        </p:nvSpPr>
        <p:spPr>
          <a:xfrm>
            <a:off x="9840873" y="3443049"/>
            <a:ext cx="2440900" cy="2843213"/>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As with any investment, trading with Zerodha carries the inherent risk of market volatility, which can lead to potential financial losses. Traders should be aware of the risks and exercise caution.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dirty="0"/>
          </a:p>
        </p:txBody>
      </p:sp>
      <p:sp>
        <p:nvSpPr>
          <p:cNvPr id="4" name="Text 1"/>
          <p:cNvSpPr/>
          <p:nvPr/>
        </p:nvSpPr>
        <p:spPr>
          <a:xfrm>
            <a:off x="843676" y="541911"/>
            <a:ext cx="6493669" cy="694373"/>
          </a:xfrm>
          <a:prstGeom prst="rect">
            <a:avLst/>
          </a:prstGeom>
          <a:noFill/>
          <a:ln/>
        </p:spPr>
        <p:txBody>
          <a:bodyPr wrap="none" rtlCol="0" anchor="t"/>
          <a:lstStyle/>
          <a:p>
            <a:pPr marL="0" indent="0">
              <a:lnSpc>
                <a:spcPts val="5468"/>
              </a:lnSpc>
              <a:buNone/>
            </a:pPr>
            <a:r>
              <a:rPr lang="en-US" sz="4800" b="1" u="sng" dirty="0">
                <a:solidFill>
                  <a:schemeClr val="accent2">
                    <a:lumMod val="50000"/>
                  </a:schemeClr>
                </a:solidFill>
              </a:rPr>
              <a:t>Analysis</a:t>
            </a:r>
            <a:r>
              <a:rPr lang="en-US" sz="4800" b="1" dirty="0">
                <a:solidFill>
                  <a:schemeClr val="accent2">
                    <a:lumMod val="50000"/>
                  </a:schemeClr>
                </a:solidFill>
              </a:rPr>
              <a:t>:-</a:t>
            </a:r>
          </a:p>
          <a:p>
            <a:pPr marL="0" indent="0">
              <a:lnSpc>
                <a:spcPts val="5468"/>
              </a:lnSpc>
              <a:buNone/>
            </a:pPr>
            <a:endParaRPr lang="en-US" sz="4800" b="1" dirty="0">
              <a:solidFill>
                <a:schemeClr val="accent2">
                  <a:lumMod val="50000"/>
                </a:schemeClr>
              </a:solidFill>
            </a:endParaRPr>
          </a:p>
        </p:txBody>
      </p:sp>
      <p:sp>
        <p:nvSpPr>
          <p:cNvPr id="5" name="Shape 2"/>
          <p:cNvSpPr/>
          <p:nvPr/>
        </p:nvSpPr>
        <p:spPr>
          <a:xfrm>
            <a:off x="7292221" y="1196637"/>
            <a:ext cx="45719" cy="5570537"/>
          </a:xfrm>
          <a:prstGeom prst="rect">
            <a:avLst/>
          </a:prstGeom>
          <a:solidFill>
            <a:srgbClr val="E1A9EF"/>
          </a:solidFill>
          <a:ln/>
        </p:spPr>
        <p:txBody>
          <a:bodyPr/>
          <a:lstStyle/>
          <a:p>
            <a:endParaRPr lang="en-IN"/>
          </a:p>
        </p:txBody>
      </p:sp>
      <p:sp>
        <p:nvSpPr>
          <p:cNvPr id="6" name="Shape 3"/>
          <p:cNvSpPr/>
          <p:nvPr/>
        </p:nvSpPr>
        <p:spPr>
          <a:xfrm>
            <a:off x="7548740" y="1700331"/>
            <a:ext cx="777597" cy="44410"/>
          </a:xfrm>
          <a:prstGeom prst="rect">
            <a:avLst/>
          </a:prstGeom>
          <a:solidFill>
            <a:srgbClr val="E1A9EF"/>
          </a:solidFill>
          <a:ln/>
        </p:spPr>
        <p:txBody>
          <a:bodyPr/>
          <a:lstStyle/>
          <a:p>
            <a:endParaRPr lang="en-IN"/>
          </a:p>
        </p:txBody>
      </p:sp>
      <p:sp>
        <p:nvSpPr>
          <p:cNvPr id="7" name="Shape 4"/>
          <p:cNvSpPr/>
          <p:nvPr/>
        </p:nvSpPr>
        <p:spPr>
          <a:xfrm>
            <a:off x="7042249" y="1450360"/>
            <a:ext cx="499943" cy="499943"/>
          </a:xfrm>
          <a:prstGeom prst="roundRect">
            <a:avLst>
              <a:gd name="adj" fmla="val 20000"/>
            </a:avLst>
          </a:prstGeom>
          <a:solidFill>
            <a:srgbClr val="F0D4F7"/>
          </a:solidFill>
          <a:ln w="13811">
            <a:solidFill>
              <a:srgbClr val="E1A9EF"/>
            </a:solidFill>
            <a:prstDash val="solid"/>
          </a:ln>
        </p:spPr>
        <p:txBody>
          <a:bodyPr/>
          <a:lstStyle/>
          <a:p>
            <a:endParaRPr lang="en-IN"/>
          </a:p>
        </p:txBody>
      </p:sp>
      <p:sp>
        <p:nvSpPr>
          <p:cNvPr id="8" name="Text 5"/>
          <p:cNvSpPr/>
          <p:nvPr/>
        </p:nvSpPr>
        <p:spPr>
          <a:xfrm>
            <a:off x="7223105" y="2353032"/>
            <a:ext cx="183952" cy="416481"/>
          </a:xfrm>
          <a:prstGeom prst="rect">
            <a:avLst/>
          </a:prstGeom>
          <a:noFill/>
          <a:ln/>
        </p:spPr>
        <p:txBody>
          <a:bodyPr wrap="none" rtlCol="0" anchor="t"/>
          <a:lstStyle/>
          <a:p>
            <a:pPr marL="0" indent="0" algn="ctr">
              <a:lnSpc>
                <a:spcPts val="3281"/>
              </a:lnSpc>
              <a:buNone/>
            </a:pPr>
            <a:endParaRPr lang="en-US" sz="2624" dirty="0"/>
          </a:p>
        </p:txBody>
      </p:sp>
      <p:sp>
        <p:nvSpPr>
          <p:cNvPr id="9" name="Text 6"/>
          <p:cNvSpPr/>
          <p:nvPr/>
        </p:nvSpPr>
        <p:spPr>
          <a:xfrm>
            <a:off x="8342650" y="1519833"/>
            <a:ext cx="2221944"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Number of Trades</a:t>
            </a:r>
            <a:endParaRPr lang="en-US" sz="2187" dirty="0"/>
          </a:p>
        </p:txBody>
      </p:sp>
      <p:sp>
        <p:nvSpPr>
          <p:cNvPr id="10" name="Text 7"/>
          <p:cNvSpPr/>
          <p:nvPr/>
        </p:nvSpPr>
        <p:spPr>
          <a:xfrm>
            <a:off x="8497399" y="1950303"/>
            <a:ext cx="3744754"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Zerodha has witnessed a substantial increase in the number of trades executed on its platform, signifying its growing popularity and trust among traders.</a:t>
            </a:r>
            <a:endParaRPr lang="en-US" sz="1750" dirty="0"/>
          </a:p>
        </p:txBody>
      </p:sp>
      <p:sp>
        <p:nvSpPr>
          <p:cNvPr id="11" name="Shape 8"/>
          <p:cNvSpPr/>
          <p:nvPr/>
        </p:nvSpPr>
        <p:spPr>
          <a:xfrm>
            <a:off x="6287512" y="3649920"/>
            <a:ext cx="777597" cy="44410"/>
          </a:xfrm>
          <a:prstGeom prst="rect">
            <a:avLst/>
          </a:prstGeom>
          <a:solidFill>
            <a:srgbClr val="E1A9EF"/>
          </a:solidFill>
          <a:ln/>
        </p:spPr>
        <p:txBody>
          <a:bodyPr/>
          <a:lstStyle/>
          <a:p>
            <a:endParaRPr lang="en-IN"/>
          </a:p>
        </p:txBody>
      </p:sp>
      <p:sp>
        <p:nvSpPr>
          <p:cNvPr id="12" name="Shape 9"/>
          <p:cNvSpPr/>
          <p:nvPr/>
        </p:nvSpPr>
        <p:spPr>
          <a:xfrm>
            <a:off x="7065109" y="3422213"/>
            <a:ext cx="499943" cy="499943"/>
          </a:xfrm>
          <a:prstGeom prst="roundRect">
            <a:avLst>
              <a:gd name="adj" fmla="val 20000"/>
            </a:avLst>
          </a:prstGeom>
          <a:solidFill>
            <a:srgbClr val="F0D4F7"/>
          </a:solidFill>
          <a:ln w="13811">
            <a:solidFill>
              <a:srgbClr val="E1A9EF"/>
            </a:solidFill>
            <a:prstDash val="solid"/>
          </a:ln>
        </p:spPr>
        <p:txBody>
          <a:bodyPr/>
          <a:lstStyle/>
          <a:p>
            <a:endParaRPr lang="en-IN"/>
          </a:p>
        </p:txBody>
      </p:sp>
      <p:sp>
        <p:nvSpPr>
          <p:cNvPr id="13" name="Text 10"/>
          <p:cNvSpPr/>
          <p:nvPr/>
        </p:nvSpPr>
        <p:spPr>
          <a:xfrm>
            <a:off x="7223105" y="3463885"/>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2</a:t>
            </a:r>
            <a:endParaRPr lang="en-US" sz="2624" dirty="0"/>
          </a:p>
        </p:txBody>
      </p:sp>
      <p:sp>
        <p:nvSpPr>
          <p:cNvPr id="14" name="Text 11"/>
          <p:cNvSpPr/>
          <p:nvPr/>
        </p:nvSpPr>
        <p:spPr>
          <a:xfrm>
            <a:off x="3237190" y="3470791"/>
            <a:ext cx="2855833" cy="347186"/>
          </a:xfrm>
          <a:prstGeom prst="rect">
            <a:avLst/>
          </a:prstGeom>
          <a:noFill/>
          <a:ln/>
        </p:spPr>
        <p:txBody>
          <a:bodyPr wrap="none" rtlCol="0" anchor="t"/>
          <a:lstStyle/>
          <a:p>
            <a:pPr marL="0" indent="0" algn="r">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User Satisfaction Ratings</a:t>
            </a:r>
            <a:endParaRPr lang="en-US" sz="2187" dirty="0"/>
          </a:p>
        </p:txBody>
      </p:sp>
      <p:sp>
        <p:nvSpPr>
          <p:cNvPr id="15" name="Text 12"/>
          <p:cNvSpPr/>
          <p:nvPr/>
        </p:nvSpPr>
        <p:spPr>
          <a:xfrm>
            <a:off x="2348389" y="4040148"/>
            <a:ext cx="3744635" cy="1421606"/>
          </a:xfrm>
          <a:prstGeom prst="rect">
            <a:avLst/>
          </a:prstGeom>
          <a:noFill/>
          <a:ln/>
        </p:spPr>
        <p:txBody>
          <a:bodyPr wrap="square" rtlCol="0" anchor="t"/>
          <a:lstStyle/>
          <a:p>
            <a:pPr marL="0" indent="0" algn="r">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User satisfaction ratings for Zerodha have consistently remained high due to its focus on providing a seamless trading experience and reliable customer service.</a:t>
            </a:r>
            <a:endParaRPr lang="en-US" sz="1750" dirty="0"/>
          </a:p>
        </p:txBody>
      </p:sp>
      <p:sp>
        <p:nvSpPr>
          <p:cNvPr id="16" name="Shape 13"/>
          <p:cNvSpPr/>
          <p:nvPr/>
        </p:nvSpPr>
        <p:spPr>
          <a:xfrm>
            <a:off x="7565053" y="5196542"/>
            <a:ext cx="777597" cy="44410"/>
          </a:xfrm>
          <a:prstGeom prst="rect">
            <a:avLst/>
          </a:prstGeom>
          <a:solidFill>
            <a:srgbClr val="E1A9EF"/>
          </a:solidFill>
          <a:ln/>
        </p:spPr>
        <p:txBody>
          <a:bodyPr/>
          <a:lstStyle/>
          <a:p>
            <a:endParaRPr lang="en-IN"/>
          </a:p>
        </p:txBody>
      </p:sp>
      <p:sp>
        <p:nvSpPr>
          <p:cNvPr id="17" name="Shape 14"/>
          <p:cNvSpPr/>
          <p:nvPr/>
        </p:nvSpPr>
        <p:spPr>
          <a:xfrm>
            <a:off x="7065109" y="4968835"/>
            <a:ext cx="499943" cy="499943"/>
          </a:xfrm>
          <a:prstGeom prst="roundRect">
            <a:avLst>
              <a:gd name="adj" fmla="val 20000"/>
            </a:avLst>
          </a:prstGeom>
          <a:solidFill>
            <a:srgbClr val="F0D4F7"/>
          </a:solidFill>
          <a:ln w="13811">
            <a:solidFill>
              <a:srgbClr val="E1A9EF"/>
            </a:solidFill>
            <a:prstDash val="solid"/>
          </a:ln>
        </p:spPr>
        <p:txBody>
          <a:bodyPr/>
          <a:lstStyle/>
          <a:p>
            <a:endParaRPr lang="en-IN"/>
          </a:p>
        </p:txBody>
      </p:sp>
      <p:sp>
        <p:nvSpPr>
          <p:cNvPr id="18" name="Text 15"/>
          <p:cNvSpPr/>
          <p:nvPr/>
        </p:nvSpPr>
        <p:spPr>
          <a:xfrm>
            <a:off x="7223105" y="5010507"/>
            <a:ext cx="183952" cy="416481"/>
          </a:xfrm>
          <a:prstGeom prst="rect">
            <a:avLst/>
          </a:prstGeom>
          <a:noFill/>
          <a:ln/>
        </p:spPr>
        <p:txBody>
          <a:bodyPr wrap="none" rtlCol="0" anchor="t"/>
          <a:lstStyle/>
          <a:p>
            <a:pPr marL="0" indent="0" algn="ctr">
              <a:lnSpc>
                <a:spcPts val="3281"/>
              </a:lnSpc>
              <a:buNone/>
            </a:pPr>
            <a:r>
              <a:rPr lang="en-US" sz="2624" b="1" kern="0" spc="-52" dirty="0">
                <a:solidFill>
                  <a:srgbClr val="272525"/>
                </a:solidFill>
                <a:latin typeface="adonis-web" pitchFamily="34" charset="0"/>
                <a:ea typeface="adonis-web" pitchFamily="34" charset="-122"/>
                <a:cs typeface="adonis-web" pitchFamily="34" charset="-120"/>
              </a:rPr>
              <a:t>3</a:t>
            </a:r>
            <a:endParaRPr lang="en-US" sz="2624" dirty="0"/>
          </a:p>
        </p:txBody>
      </p:sp>
      <p:sp>
        <p:nvSpPr>
          <p:cNvPr id="19" name="Text 16"/>
          <p:cNvSpPr/>
          <p:nvPr/>
        </p:nvSpPr>
        <p:spPr>
          <a:xfrm>
            <a:off x="8537138" y="5017413"/>
            <a:ext cx="2864882" cy="347186"/>
          </a:xfrm>
          <a:prstGeom prst="rect">
            <a:avLst/>
          </a:prstGeom>
          <a:noFill/>
          <a:ln/>
        </p:spPr>
        <p:txBody>
          <a:bodyPr wrap="none" rtlCol="0" anchor="t"/>
          <a:lstStyle/>
          <a:p>
            <a:pPr marL="0" indent="0" algn="l">
              <a:lnSpc>
                <a:spcPts val="2734"/>
              </a:lnSpc>
              <a:buNone/>
            </a:pPr>
            <a:r>
              <a:rPr lang="en-US" sz="2187" b="1" kern="0" spc="-44" dirty="0">
                <a:solidFill>
                  <a:srgbClr val="272525"/>
                </a:solidFill>
                <a:latin typeface="adonis-web" pitchFamily="34" charset="0"/>
                <a:ea typeface="adonis-web" pitchFamily="34" charset="-122"/>
                <a:cs typeface="adonis-web" pitchFamily="34" charset="-120"/>
              </a:rPr>
              <a:t>Growth Rate Comparison</a:t>
            </a:r>
            <a:endParaRPr lang="en-US" sz="2187" dirty="0"/>
          </a:p>
        </p:txBody>
      </p:sp>
      <p:sp>
        <p:nvSpPr>
          <p:cNvPr id="20" name="Text 17"/>
          <p:cNvSpPr/>
          <p:nvPr/>
        </p:nvSpPr>
        <p:spPr>
          <a:xfrm>
            <a:off x="8537138" y="5586770"/>
            <a:ext cx="3744754" cy="1421606"/>
          </a:xfrm>
          <a:prstGeom prst="rect">
            <a:avLst/>
          </a:prstGeom>
          <a:noFill/>
          <a:ln/>
        </p:spPr>
        <p:txBody>
          <a:bodyPr wrap="square" rtlCol="0" anchor="t"/>
          <a:lstStyle/>
          <a:p>
            <a:pPr marL="0" indent="0" algn="l">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When comparing Zerodha's growth rate to its competitors, it is evident that Zerodha has experienced remarkable expansion, solidifying its position in the market.</a:t>
            </a:r>
            <a:endParaRPr lang="en-US" sz="1750" dirty="0"/>
          </a:p>
        </p:txBody>
      </p:sp>
      <p:sp>
        <p:nvSpPr>
          <p:cNvPr id="22" name="TextBox 21">
            <a:extLst>
              <a:ext uri="{FF2B5EF4-FFF2-40B4-BE49-F238E27FC236}">
                <a16:creationId xmlns:a16="http://schemas.microsoft.com/office/drawing/2014/main" id="{F62BBF24-2B35-5CDA-656C-5F33ECC00B2E}"/>
              </a:ext>
            </a:extLst>
          </p:cNvPr>
          <p:cNvSpPr txBox="1"/>
          <p:nvPr/>
        </p:nvSpPr>
        <p:spPr>
          <a:xfrm>
            <a:off x="7141913" y="1501298"/>
            <a:ext cx="213688" cy="461665"/>
          </a:xfrm>
          <a:prstGeom prst="rect">
            <a:avLst/>
          </a:prstGeom>
          <a:noFill/>
        </p:spPr>
        <p:txBody>
          <a:bodyPr wrap="square" rtlCol="0">
            <a:spAutoFit/>
          </a:bodyPr>
          <a:lstStyle/>
          <a:p>
            <a:r>
              <a:rPr lang="en-GB" sz="2400" b="1" dirty="0"/>
              <a:t>1</a:t>
            </a:r>
          </a:p>
        </p:txBody>
      </p:sp>
      <p:pic>
        <p:nvPicPr>
          <p:cNvPr id="24" name="Picture 23" descr="A hand holding a pen over a graph&#10;&#10;Description automatically generated">
            <a:extLst>
              <a:ext uri="{FF2B5EF4-FFF2-40B4-BE49-F238E27FC236}">
                <a16:creationId xmlns:a16="http://schemas.microsoft.com/office/drawing/2014/main" id="{082E98CC-AECF-DA7F-CB24-787606B7B9B4}"/>
              </a:ext>
            </a:extLst>
          </p:cNvPr>
          <p:cNvPicPr>
            <a:picLocks noChangeAspect="1"/>
          </p:cNvPicPr>
          <p:nvPr/>
        </p:nvPicPr>
        <p:blipFill>
          <a:blip r:embed="rId4"/>
          <a:stretch>
            <a:fillRect/>
          </a:stretch>
        </p:blipFill>
        <p:spPr>
          <a:xfrm>
            <a:off x="0" y="6434637"/>
            <a:ext cx="2765376" cy="183098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52983"/>
            <a:ext cx="14630400" cy="8229600"/>
          </a:xfrm>
          <a:prstGeom prst="rect">
            <a:avLst/>
          </a:prstGeom>
          <a:solidFill>
            <a:srgbClr val="FFFFFF">
              <a:alpha val="75000"/>
            </a:srgbClr>
          </a:solidFill>
          <a:ln w="13811">
            <a:solidFill>
              <a:srgbClr val="FFFFFF">
                <a:alpha val="64000"/>
              </a:srgbClr>
            </a:solidFill>
            <a:prstDash val="solid"/>
          </a:ln>
        </p:spPr>
        <p:txBody>
          <a:bodyPr/>
          <a:lstStyle/>
          <a:p>
            <a:endParaRPr lang="en-IN"/>
          </a:p>
        </p:txBody>
      </p:sp>
      <p:sp>
        <p:nvSpPr>
          <p:cNvPr id="4" name="Text 1"/>
          <p:cNvSpPr/>
          <p:nvPr/>
        </p:nvSpPr>
        <p:spPr>
          <a:xfrm>
            <a:off x="2348389" y="1105257"/>
            <a:ext cx="8355449" cy="694373"/>
          </a:xfrm>
          <a:prstGeom prst="rect">
            <a:avLst/>
          </a:prstGeom>
          <a:noFill/>
          <a:ln/>
        </p:spPr>
        <p:txBody>
          <a:bodyPr wrap="none" rtlCol="0" anchor="t"/>
          <a:lstStyle/>
          <a:p>
            <a:pPr marL="0" indent="0">
              <a:lnSpc>
                <a:spcPts val="5468"/>
              </a:lnSpc>
              <a:buNone/>
            </a:pPr>
            <a:endParaRPr lang="en-US" sz="4374" dirty="0"/>
          </a:p>
        </p:txBody>
      </p:sp>
      <p:sp>
        <p:nvSpPr>
          <p:cNvPr id="6" name="Text 2"/>
          <p:cNvSpPr/>
          <p:nvPr/>
        </p:nvSpPr>
        <p:spPr>
          <a:xfrm>
            <a:off x="2348389" y="4430673"/>
            <a:ext cx="2221944" cy="347186"/>
          </a:xfrm>
          <a:prstGeom prst="rect">
            <a:avLst/>
          </a:prstGeom>
          <a:noFill/>
          <a:ln/>
        </p:spPr>
        <p:txBody>
          <a:bodyPr wrap="none" rtlCol="0" anchor="t"/>
          <a:lstStyle/>
          <a:p>
            <a:pPr marL="0" indent="0" algn="l">
              <a:lnSpc>
                <a:spcPts val="2734"/>
              </a:lnSpc>
              <a:buNone/>
            </a:pPr>
            <a:endParaRPr lang="en-US" sz="2187" dirty="0"/>
          </a:p>
        </p:txBody>
      </p:sp>
      <p:sp>
        <p:nvSpPr>
          <p:cNvPr id="7" name="Text 3"/>
          <p:cNvSpPr/>
          <p:nvPr/>
        </p:nvSpPr>
        <p:spPr>
          <a:xfrm>
            <a:off x="2348389" y="5000030"/>
            <a:ext cx="3088958" cy="1421606"/>
          </a:xfrm>
          <a:prstGeom prst="rect">
            <a:avLst/>
          </a:prstGeom>
          <a:noFill/>
          <a:ln/>
        </p:spPr>
        <p:txBody>
          <a:bodyPr wrap="square" rtlCol="0" anchor="t"/>
          <a:lstStyle/>
          <a:p>
            <a:pPr marL="0" indent="0" algn="l">
              <a:lnSpc>
                <a:spcPts val="2799"/>
              </a:lnSpc>
              <a:buNone/>
            </a:pPr>
            <a:endParaRPr lang="en-US" sz="1750" dirty="0"/>
          </a:p>
        </p:txBody>
      </p:sp>
      <p:sp>
        <p:nvSpPr>
          <p:cNvPr id="9" name="Text 4"/>
          <p:cNvSpPr/>
          <p:nvPr/>
        </p:nvSpPr>
        <p:spPr>
          <a:xfrm>
            <a:off x="5770602" y="4430673"/>
            <a:ext cx="2992993" cy="347186"/>
          </a:xfrm>
          <a:prstGeom prst="rect">
            <a:avLst/>
          </a:prstGeom>
          <a:noFill/>
          <a:ln/>
        </p:spPr>
        <p:txBody>
          <a:bodyPr wrap="none" rtlCol="0" anchor="t"/>
          <a:lstStyle/>
          <a:p>
            <a:pPr marL="0" indent="0" algn="l">
              <a:lnSpc>
                <a:spcPts val="2734"/>
              </a:lnSpc>
              <a:buNone/>
            </a:pPr>
            <a:endParaRPr lang="en-US" sz="2187" dirty="0"/>
          </a:p>
        </p:txBody>
      </p:sp>
      <p:sp>
        <p:nvSpPr>
          <p:cNvPr id="10" name="Text 5"/>
          <p:cNvSpPr/>
          <p:nvPr/>
        </p:nvSpPr>
        <p:spPr>
          <a:xfrm>
            <a:off x="5770602" y="5000030"/>
            <a:ext cx="3088958" cy="1777008"/>
          </a:xfrm>
          <a:prstGeom prst="rect">
            <a:avLst/>
          </a:prstGeom>
          <a:noFill/>
          <a:ln/>
        </p:spPr>
        <p:txBody>
          <a:bodyPr wrap="square" rtlCol="0" anchor="t"/>
          <a:lstStyle/>
          <a:p>
            <a:pPr marL="0" indent="0" algn="l">
              <a:lnSpc>
                <a:spcPts val="2799"/>
              </a:lnSpc>
              <a:buNone/>
            </a:pPr>
            <a:endParaRPr lang="en-US" sz="1750" dirty="0"/>
          </a:p>
        </p:txBody>
      </p:sp>
      <p:sp>
        <p:nvSpPr>
          <p:cNvPr id="12" name="Text 6"/>
          <p:cNvSpPr/>
          <p:nvPr/>
        </p:nvSpPr>
        <p:spPr>
          <a:xfrm>
            <a:off x="9192816" y="4430792"/>
            <a:ext cx="3089077" cy="694373"/>
          </a:xfrm>
          <a:prstGeom prst="rect">
            <a:avLst/>
          </a:prstGeom>
          <a:noFill/>
          <a:ln/>
        </p:spPr>
        <p:txBody>
          <a:bodyPr wrap="square" rtlCol="0" anchor="t"/>
          <a:lstStyle/>
          <a:p>
            <a:pPr marL="0" indent="0" algn="l">
              <a:lnSpc>
                <a:spcPts val="2734"/>
              </a:lnSpc>
              <a:buNone/>
            </a:pPr>
            <a:endParaRPr lang="en-US" sz="2187" dirty="0"/>
          </a:p>
        </p:txBody>
      </p:sp>
      <p:sp>
        <p:nvSpPr>
          <p:cNvPr id="13" name="Text 7"/>
          <p:cNvSpPr/>
          <p:nvPr/>
        </p:nvSpPr>
        <p:spPr>
          <a:xfrm>
            <a:off x="9192816" y="5347335"/>
            <a:ext cx="3089077" cy="1777008"/>
          </a:xfrm>
          <a:prstGeom prst="rect">
            <a:avLst/>
          </a:prstGeom>
          <a:noFill/>
          <a:ln/>
        </p:spPr>
        <p:txBody>
          <a:bodyPr wrap="square" rtlCol="0" anchor="t"/>
          <a:lstStyle/>
          <a:p>
            <a:pPr marL="0" indent="0" algn="l">
              <a:lnSpc>
                <a:spcPts val="2799"/>
              </a:lnSpc>
              <a:buNone/>
            </a:pPr>
            <a:endParaRPr lang="en-US" sz="1750" dirty="0"/>
          </a:p>
        </p:txBody>
      </p:sp>
      <p:sp>
        <p:nvSpPr>
          <p:cNvPr id="15" name="TextBox 14">
            <a:extLst>
              <a:ext uri="{FF2B5EF4-FFF2-40B4-BE49-F238E27FC236}">
                <a16:creationId xmlns:a16="http://schemas.microsoft.com/office/drawing/2014/main" id="{18FC251F-CDF9-848C-823D-8494E650CE85}"/>
              </a:ext>
            </a:extLst>
          </p:cNvPr>
          <p:cNvSpPr txBox="1"/>
          <p:nvPr/>
        </p:nvSpPr>
        <p:spPr>
          <a:xfrm>
            <a:off x="101600" y="551259"/>
            <a:ext cx="6339840" cy="1107996"/>
          </a:xfrm>
          <a:prstGeom prst="rect">
            <a:avLst/>
          </a:prstGeom>
          <a:noFill/>
        </p:spPr>
        <p:txBody>
          <a:bodyPr wrap="square" rtlCol="0">
            <a:spAutoFit/>
          </a:bodyPr>
          <a:lstStyle/>
          <a:p>
            <a:pPr algn="ctr"/>
            <a:r>
              <a:rPr lang="en-GB" sz="6600" b="1" dirty="0">
                <a:solidFill>
                  <a:schemeClr val="accent1">
                    <a:lumMod val="75000"/>
                  </a:schemeClr>
                </a:solidFill>
              </a:rPr>
              <a:t>Future Plans</a:t>
            </a:r>
          </a:p>
        </p:txBody>
      </p:sp>
      <p:pic>
        <p:nvPicPr>
          <p:cNvPr id="17" name="Picture 16" descr="A person with his arms crossed&#10;&#10;Description automatically generated">
            <a:extLst>
              <a:ext uri="{FF2B5EF4-FFF2-40B4-BE49-F238E27FC236}">
                <a16:creationId xmlns:a16="http://schemas.microsoft.com/office/drawing/2014/main" id="{7D016456-9731-5B15-A095-A4050D2D479F}"/>
              </a:ext>
            </a:extLst>
          </p:cNvPr>
          <p:cNvPicPr>
            <a:picLocks noChangeAspect="1"/>
          </p:cNvPicPr>
          <p:nvPr/>
        </p:nvPicPr>
        <p:blipFill>
          <a:blip r:embed="rId4"/>
          <a:stretch>
            <a:fillRect/>
          </a:stretch>
        </p:blipFill>
        <p:spPr>
          <a:xfrm>
            <a:off x="294640" y="2210513"/>
            <a:ext cx="5142706" cy="5467827"/>
          </a:xfrm>
          <a:prstGeom prst="rect">
            <a:avLst/>
          </a:prstGeom>
        </p:spPr>
      </p:pic>
      <p:sp>
        <p:nvSpPr>
          <p:cNvPr id="18" name="TextBox 17">
            <a:extLst>
              <a:ext uri="{FF2B5EF4-FFF2-40B4-BE49-F238E27FC236}">
                <a16:creationId xmlns:a16="http://schemas.microsoft.com/office/drawing/2014/main" id="{FC1B54AC-B5B2-1FB9-B9E2-246E65313A0F}"/>
              </a:ext>
            </a:extLst>
          </p:cNvPr>
          <p:cNvSpPr txBox="1"/>
          <p:nvPr/>
        </p:nvSpPr>
        <p:spPr>
          <a:xfrm>
            <a:off x="6441440" y="2560320"/>
            <a:ext cx="7538720" cy="4401205"/>
          </a:xfrm>
          <a:prstGeom prst="rect">
            <a:avLst/>
          </a:prstGeom>
          <a:noFill/>
        </p:spPr>
        <p:txBody>
          <a:bodyPr wrap="square" rtlCol="0">
            <a:spAutoFit/>
          </a:bodyPr>
          <a:lstStyle/>
          <a:p>
            <a:r>
              <a:rPr lang="en-GB" sz="2800" dirty="0"/>
              <a:t>Upcoming goals for Zerodha is the aim to add 5- 10 million new investors of the Indian stock market with the aid of the platform. "India is very dependent on foreign capital to drive the country. For any country to do well, you need residents to put their money in the market. The money shouldn't just stay in fixed deposits and real estate. I want to encourage people to educate themselves and put the money in the ecosystem in some way or the other to drive growth," </a:t>
            </a:r>
            <a:r>
              <a:rPr lang="en-GB" sz="2800" b="1" dirty="0"/>
              <a:t>Nitin</a:t>
            </a:r>
            <a:r>
              <a:rPr lang="en-GB" sz="2800" dirty="0"/>
              <a:t> concluded.</a:t>
            </a:r>
            <a:endParaRPr lang="en-IN" sz="28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TotalTime>
  <Words>812</Words>
  <Application>Microsoft Office PowerPoint</Application>
  <PresentationFormat>Custom</PresentationFormat>
  <Paragraphs>89</Paragraphs>
  <Slides>10</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adonis-web</vt:lpstr>
      <vt:lpstr>Arial</vt:lpstr>
      <vt:lpstr>Calibri</vt:lpstr>
      <vt:lpstr>Freestyle Script</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Ashutosh Biswal [Information Technology - 2021]</cp:lastModifiedBy>
  <cp:revision>9</cp:revision>
  <dcterms:created xsi:type="dcterms:W3CDTF">2023-09-15T19:42:44Z</dcterms:created>
  <dcterms:modified xsi:type="dcterms:W3CDTF">2023-09-15T21:49:37Z</dcterms:modified>
</cp:coreProperties>
</file>